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0" r:id="rId2"/>
    <p:sldId id="303" r:id="rId3"/>
    <p:sldId id="310" r:id="rId4"/>
    <p:sldId id="281" r:id="rId5"/>
    <p:sldId id="293" r:id="rId6"/>
    <p:sldId id="309" r:id="rId7"/>
    <p:sldId id="291" r:id="rId8"/>
    <p:sldId id="302" r:id="rId9"/>
    <p:sldId id="317" r:id="rId10"/>
    <p:sldId id="318" r:id="rId11"/>
    <p:sldId id="319" r:id="rId12"/>
    <p:sldId id="306" r:id="rId13"/>
    <p:sldId id="320" r:id="rId14"/>
    <p:sldId id="321" r:id="rId15"/>
    <p:sldId id="307" r:id="rId16"/>
    <p:sldId id="308" r:id="rId17"/>
    <p:sldId id="316" r:id="rId18"/>
    <p:sldId id="27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C8"/>
    <a:srgbClr val="002C77"/>
    <a:srgbClr val="006D9E"/>
    <a:srgbClr val="D1F7FF"/>
    <a:srgbClr val="C4ECF4"/>
    <a:srgbClr val="A6E2EF"/>
    <a:srgbClr val="F5FCFD"/>
    <a:srgbClr val="E6F7FA"/>
    <a:srgbClr val="9DB8CF"/>
    <a:srgbClr val="AFB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3" autoAdjust="0"/>
    <p:restoredTop sz="50000" autoAdjust="0"/>
  </p:normalViewPr>
  <p:slideViewPr>
    <p:cSldViewPr snapToGrid="0">
      <p:cViewPr>
        <p:scale>
          <a:sx n="150" d="100"/>
          <a:sy n="150" d="100"/>
        </p:scale>
        <p:origin x="-210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35070181444711"/>
          <c:y val="5.8823529411764705E-2"/>
          <c:w val="0.6597427026167183"/>
          <c:h val="0.76153911516456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/>
          </c:spPr>
          <c:invertIfNegative val="0"/>
          <c:cat>
            <c:strRef>
              <c:f>Sheet1!$A$2:$A$5</c:f>
              <c:strCache>
                <c:ptCount val="4"/>
                <c:pt idx="0">
                  <c:v>PPO</c:v>
                </c:pt>
                <c:pt idx="1">
                  <c:v>HMO</c:v>
                </c:pt>
                <c:pt idx="2">
                  <c:v>HMO w/ CHDP</c:v>
                </c:pt>
                <c:pt idx="3">
                  <c:v>PPO w/ CHDP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22.4</c:v>
                </c:pt>
                <c:pt idx="1">
                  <c:v>69.5</c:v>
                </c:pt>
                <c:pt idx="2">
                  <c:v>4.3</c:v>
                </c:pt>
                <c:pt idx="3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9712"/>
        <c:axId val="5541248"/>
      </c:barChart>
      <c:catAx>
        <c:axId val="553971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noFill/>
          <a:ln>
            <a:noFill/>
          </a:ln>
        </c:spPr>
        <c:crossAx val="5541248"/>
        <c:crosses val="autoZero"/>
        <c:auto val="1"/>
        <c:lblAlgn val="ctr"/>
        <c:lblOffset val="100"/>
        <c:noMultiLvlLbl val="0"/>
      </c:catAx>
      <c:valAx>
        <c:axId val="5541248"/>
        <c:scaling>
          <c:orientation val="minMax"/>
          <c:max val="8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539712"/>
        <c:crosses val="autoZero"/>
        <c:crossBetween val="between"/>
        <c:majorUnit val="20"/>
        <c:minorUnit val="4"/>
      </c:valAx>
    </c:plotArea>
    <c:plotVisOnly val="1"/>
    <c:dispBlanksAs val="gap"/>
    <c:showDLblsOverMax val="0"/>
  </c:chart>
  <c:txPr>
    <a:bodyPr/>
    <a:lstStyle/>
    <a:p>
      <a:pPr>
        <a:defRPr sz="800" b="1" i="0" cap="small" baseline="0">
          <a:solidFill>
            <a:srgbClr val="002C77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BF87F-D971-4B84-9332-61902A32C5FA}" type="datetimeFigureOut">
              <a:rPr lang="en-PH" smtClean="0"/>
              <a:t>6/14/2018</a:t>
            </a:fld>
            <a:endParaRPr lang="en-P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407BC-8452-4FD5-A723-21A857353511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0649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07BC-8452-4FD5-A723-21A857353511}" type="slidenum">
              <a:rPr lang="en-PH" smtClean="0"/>
              <a:t>10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6046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383" y="1458948"/>
            <a:ext cx="4031672" cy="924683"/>
          </a:xfr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accent2"/>
                </a:solidFill>
                <a:latin typeface="Museo Sans 500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83" y="2383631"/>
            <a:ext cx="3501736" cy="1242796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accent2"/>
                </a:solidFill>
                <a:latin typeface="Museo Sans 10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0" y="3628791"/>
            <a:ext cx="2386644" cy="5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5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9500" cy="137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0" y="4232146"/>
            <a:ext cx="1987300" cy="911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8" y="39452"/>
            <a:ext cx="4525241" cy="820883"/>
          </a:xfrm>
        </p:spPr>
        <p:txBody>
          <a:bodyPr>
            <a:normAutofit/>
          </a:bodyPr>
          <a:lstStyle>
            <a:lvl1pPr>
              <a:defRPr sz="2500" b="1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r>
              <a:rPr lang="en-US" dirty="0"/>
              <a:t>Insert Title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86650" y="4867048"/>
            <a:ext cx="1543051" cy="210627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www.educatorshealth.org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042" y="4611013"/>
            <a:ext cx="619659" cy="25603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fld id="{87246114-9BC1-49E2-8F2D-EC32EE6CDE84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2924992" y="1377699"/>
            <a:ext cx="5933871" cy="2574870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40469" y="1417150"/>
            <a:ext cx="2247596" cy="3449897"/>
          </a:xfr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en-PH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" y="4687823"/>
            <a:ext cx="1937275" cy="268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39" y="201841"/>
            <a:ext cx="1688595" cy="4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0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2" y="284206"/>
            <a:ext cx="1887997" cy="44984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25900" y="3179273"/>
            <a:ext cx="4629371" cy="381000"/>
          </a:xfrm>
        </p:spPr>
        <p:txBody>
          <a:bodyPr anchor="ctr">
            <a:noAutofit/>
          </a:bodyPr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25899" y="3636472"/>
            <a:ext cx="4629372" cy="98207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89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2" y="284206"/>
            <a:ext cx="1887997" cy="44984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25900" y="3179273"/>
            <a:ext cx="4629371" cy="381000"/>
          </a:xfrm>
        </p:spPr>
        <p:txBody>
          <a:bodyPr anchor="ctr">
            <a:noAutofit/>
          </a:bodyPr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25899" y="3636472"/>
            <a:ext cx="4629372" cy="98207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5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2" y="284206"/>
            <a:ext cx="1887997" cy="44984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25900" y="3179273"/>
            <a:ext cx="4629371" cy="381000"/>
          </a:xfrm>
        </p:spPr>
        <p:txBody>
          <a:bodyPr anchor="ctr">
            <a:noAutofit/>
          </a:bodyPr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25899" y="3636472"/>
            <a:ext cx="4629372" cy="98207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28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2" y="284206"/>
            <a:ext cx="1887997" cy="44984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25900" y="3179273"/>
            <a:ext cx="4629371" cy="381000"/>
          </a:xfrm>
        </p:spPr>
        <p:txBody>
          <a:bodyPr anchor="ctr">
            <a:noAutofit/>
          </a:bodyPr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25899" y="3636472"/>
            <a:ext cx="4629372" cy="98207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190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" y="0"/>
            <a:ext cx="913588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2" y="3681072"/>
            <a:ext cx="1991508" cy="413286"/>
          </a:xfrm>
          <a:prstGeom prst="rect">
            <a:avLst/>
          </a:prstGeom>
        </p:spPr>
      </p:pic>
      <p:sp>
        <p:nvSpPr>
          <p:cNvPr id="1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206504" y="686129"/>
            <a:ext cx="3871226" cy="555230"/>
          </a:xfrm>
        </p:spPr>
        <p:txBody>
          <a:bodyPr>
            <a:norm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pPr lvl="0"/>
            <a:r>
              <a:rPr lang="en-US" dirty="0"/>
              <a:t>THANK YOU</a:t>
            </a:r>
            <a:endParaRPr lang="en-PH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6503" y="1241359"/>
            <a:ext cx="3871227" cy="491564"/>
          </a:xfrm>
        </p:spPr>
        <p:txBody>
          <a:bodyPr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SEND YOUR FEEDBACKS</a:t>
            </a:r>
            <a:endParaRPr lang="en-PH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567171" y="2434589"/>
            <a:ext cx="1918576" cy="274321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PH" dirty="0"/>
              <a:t>Insert contact number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67171" y="2766540"/>
            <a:ext cx="1918576" cy="274321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PH" dirty="0"/>
              <a:t>Insert email address 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67171" y="3127695"/>
            <a:ext cx="1918576" cy="274321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PH" dirty="0"/>
              <a:t>Insert website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2" y="2417744"/>
            <a:ext cx="274321" cy="2743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1" y="2749963"/>
            <a:ext cx="274321" cy="2743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9" y="3082182"/>
            <a:ext cx="274321" cy="274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" y="4361679"/>
            <a:ext cx="2137578" cy="296542"/>
          </a:xfrm>
          <a:prstGeom prst="rect">
            <a:avLst/>
          </a:prstGeom>
        </p:spPr>
      </p:pic>
      <p:sp>
        <p:nvSpPr>
          <p:cNvPr id="30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920991" y="2434583"/>
            <a:ext cx="1918576" cy="274321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PH" dirty="0"/>
              <a:t>Insert contact number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920991" y="2766534"/>
            <a:ext cx="1918576" cy="274321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PH" dirty="0"/>
              <a:t>Insert email address 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920991" y="3127689"/>
            <a:ext cx="1918576" cy="274321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PH" dirty="0"/>
              <a:t>Insert website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93" y="2417738"/>
            <a:ext cx="274321" cy="274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92" y="2749957"/>
            <a:ext cx="274321" cy="274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10" y="3082176"/>
            <a:ext cx="274321" cy="2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7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69" y="0"/>
            <a:ext cx="3182331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5" y="152945"/>
            <a:ext cx="1896538" cy="43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" y="4687823"/>
            <a:ext cx="1937275" cy="2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9500" cy="137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0" y="4232146"/>
            <a:ext cx="1987300" cy="911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8" y="39452"/>
            <a:ext cx="4525241" cy="820883"/>
          </a:xfrm>
        </p:spPr>
        <p:txBody>
          <a:bodyPr>
            <a:normAutofit/>
          </a:bodyPr>
          <a:lstStyle>
            <a:lvl1pPr>
              <a:defRPr sz="2500" b="1" i="0" baseline="0">
                <a:solidFill>
                  <a:schemeClr val="bg1"/>
                </a:solidFill>
                <a:latin typeface="Museo 500" charset="0"/>
                <a:ea typeface="Museo Sans 500" charset="0"/>
                <a:cs typeface="Museo Sans 500" charset="0"/>
              </a:defRPr>
            </a:lvl1pPr>
          </a:lstStyle>
          <a:p>
            <a:r>
              <a:rPr lang="en-US" dirty="0"/>
              <a:t>Insert Title Heading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042" y="4611013"/>
            <a:ext cx="619659" cy="25603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fld id="{87246114-9BC1-49E2-8F2D-EC32EE6CDE84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7161" y="1495237"/>
            <a:ext cx="8654059" cy="29051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39" y="201841"/>
            <a:ext cx="1688595" cy="402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" y="4687823"/>
            <a:ext cx="1937275" cy="2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3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9500" cy="137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0" y="4232146"/>
            <a:ext cx="1987300" cy="911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8" y="39452"/>
            <a:ext cx="4525241" cy="820883"/>
          </a:xfrm>
        </p:spPr>
        <p:txBody>
          <a:bodyPr>
            <a:normAutofit/>
          </a:bodyPr>
          <a:lstStyle>
            <a:lvl1pPr>
              <a:defRPr sz="2500" b="1" i="0" baseline="0">
                <a:solidFill>
                  <a:schemeClr val="bg1"/>
                </a:solidFill>
                <a:latin typeface="Museo 500" charset="0"/>
                <a:ea typeface="Museo Sans 700" charset="0"/>
                <a:cs typeface="Museo Sans 700" charset="0"/>
              </a:defRPr>
            </a:lvl1pPr>
          </a:lstStyle>
          <a:p>
            <a:r>
              <a:rPr lang="en-US" dirty="0"/>
              <a:t>Insert Title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86650" y="4867048"/>
            <a:ext cx="1543051" cy="210627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www.educatorshealth.org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042" y="4611013"/>
            <a:ext cx="619659" cy="25603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fld id="{87246114-9BC1-49E2-8F2D-EC32EE6CDE84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0856" y="1427127"/>
            <a:ext cx="4154129" cy="288950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729448" y="1427127"/>
            <a:ext cx="4154129" cy="288950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" y="4687823"/>
            <a:ext cx="1937275" cy="268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39" y="201841"/>
            <a:ext cx="1688595" cy="4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6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9500" cy="137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0" y="4232146"/>
            <a:ext cx="1987300" cy="911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8" y="39452"/>
            <a:ext cx="4525241" cy="820883"/>
          </a:xfrm>
        </p:spPr>
        <p:txBody>
          <a:bodyPr>
            <a:normAutofit/>
          </a:bodyPr>
          <a:lstStyle>
            <a:lvl1pPr>
              <a:defRPr sz="2500" b="1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r>
              <a:rPr lang="en-US" dirty="0"/>
              <a:t>Insert Title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86650" y="4867048"/>
            <a:ext cx="1543051" cy="210627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www.educatorshealth.org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042" y="4611013"/>
            <a:ext cx="619659" cy="25603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fld id="{87246114-9BC1-49E2-8F2D-EC32EE6CDE84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307" y="1495237"/>
            <a:ext cx="8654059" cy="2761815"/>
          </a:xfr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" y="4687823"/>
            <a:ext cx="1937275" cy="268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39" y="201841"/>
            <a:ext cx="1688595" cy="4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4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9500" cy="137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0" y="4232146"/>
            <a:ext cx="1987300" cy="911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8" y="39452"/>
            <a:ext cx="4525241" cy="820883"/>
          </a:xfrm>
        </p:spPr>
        <p:txBody>
          <a:bodyPr>
            <a:normAutofit/>
          </a:bodyPr>
          <a:lstStyle>
            <a:lvl1pPr>
              <a:defRPr sz="2500" b="1" baseline="0">
                <a:solidFill>
                  <a:schemeClr val="bg1"/>
                </a:solidFill>
                <a:latin typeface="Museo 500" charset="0"/>
              </a:defRPr>
            </a:lvl1pPr>
          </a:lstStyle>
          <a:p>
            <a:r>
              <a:rPr lang="en-US" dirty="0"/>
              <a:t>Insert Title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86650" y="4867048"/>
            <a:ext cx="1543051" cy="210627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www.educatorshealth.org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042" y="4611013"/>
            <a:ext cx="619659" cy="25603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fld id="{87246114-9BC1-49E2-8F2D-EC32EE6CDE84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32886" y="1495237"/>
            <a:ext cx="5249480" cy="2761815"/>
          </a:xfr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0" y="1511875"/>
            <a:ext cx="3348681" cy="3233120"/>
          </a:xfrm>
        </p:spPr>
        <p:txBody>
          <a:bodyPr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en-PH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" y="4687823"/>
            <a:ext cx="1937275" cy="268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39" y="201841"/>
            <a:ext cx="1688595" cy="4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9500" cy="137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0" y="4232146"/>
            <a:ext cx="1987300" cy="911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8" y="39452"/>
            <a:ext cx="4525241" cy="820883"/>
          </a:xfrm>
        </p:spPr>
        <p:txBody>
          <a:bodyPr>
            <a:normAutofit/>
          </a:bodyPr>
          <a:lstStyle>
            <a:lvl1pPr>
              <a:defRPr sz="2500" b="1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r>
              <a:rPr lang="en-US" dirty="0"/>
              <a:t>Insert Title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86650" y="4867048"/>
            <a:ext cx="1543051" cy="210627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www.educatorshealth.org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042" y="4611013"/>
            <a:ext cx="619659" cy="25603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fld id="{87246114-9BC1-49E2-8F2D-EC32EE6CDE84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285134" y="3505924"/>
            <a:ext cx="8554066" cy="96345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531689"/>
            <a:ext cx="9144000" cy="19618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" y="4687823"/>
            <a:ext cx="1937275" cy="2688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39" y="201841"/>
            <a:ext cx="1688595" cy="4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8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9500" cy="137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0" y="4232146"/>
            <a:ext cx="1987300" cy="911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8" y="39452"/>
            <a:ext cx="4525241" cy="820883"/>
          </a:xfrm>
        </p:spPr>
        <p:txBody>
          <a:bodyPr>
            <a:normAutofit/>
          </a:bodyPr>
          <a:lstStyle>
            <a:lvl1pPr>
              <a:defRPr sz="2500" b="1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r>
              <a:rPr lang="en-US" dirty="0"/>
              <a:t>Insert Title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86650" y="4867048"/>
            <a:ext cx="1543051" cy="210627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www.educatorshealth.org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042" y="4611013"/>
            <a:ext cx="619659" cy="25603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fld id="{87246114-9BC1-49E2-8F2D-EC32EE6CDE84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3493567"/>
            <a:ext cx="4038600" cy="96345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800600" y="3493567"/>
            <a:ext cx="4038600" cy="96345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00600" y="1417151"/>
            <a:ext cx="4343400" cy="20327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417151"/>
            <a:ext cx="4343400" cy="20327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" y="4687823"/>
            <a:ext cx="1937275" cy="268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39" y="201841"/>
            <a:ext cx="1688595" cy="4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9500" cy="137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0" y="4232146"/>
            <a:ext cx="1987300" cy="911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8" y="39452"/>
            <a:ext cx="4525241" cy="820883"/>
          </a:xfrm>
        </p:spPr>
        <p:txBody>
          <a:bodyPr>
            <a:normAutofit/>
          </a:bodyPr>
          <a:lstStyle>
            <a:lvl1pPr>
              <a:defRPr sz="2500" b="1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r>
              <a:rPr lang="en-US" dirty="0"/>
              <a:t>Insert Title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86650" y="4867048"/>
            <a:ext cx="1543051" cy="210627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www.educatorshealth.org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042" y="4611013"/>
            <a:ext cx="619659" cy="25603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fld id="{87246114-9BC1-49E2-8F2D-EC32EE6CDE84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25"/>
          </p:nvPr>
        </p:nvSpPr>
        <p:spPr>
          <a:xfrm>
            <a:off x="517701" y="1429694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tr-TR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362049" y="3243815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62049" y="2862815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359956" y="3544783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29"/>
          </p:nvPr>
        </p:nvSpPr>
        <p:spPr>
          <a:xfrm>
            <a:off x="2245982" y="1416746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tr-TR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2090330" y="3230867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2090330" y="2849867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2088237" y="3531835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6"/>
          <p:cNvSpPr>
            <a:spLocks noGrp="1" noChangeAspect="1"/>
          </p:cNvSpPr>
          <p:nvPr>
            <p:ph type="pic" sz="quarter" idx="33"/>
          </p:nvPr>
        </p:nvSpPr>
        <p:spPr>
          <a:xfrm>
            <a:off x="3981558" y="1416746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tr-TR" noProof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25906" y="3230867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3825906" y="2849867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3823813" y="3531835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6"/>
          <p:cNvSpPr>
            <a:spLocks noGrp="1" noChangeAspect="1"/>
          </p:cNvSpPr>
          <p:nvPr>
            <p:ph type="pic" sz="quarter" idx="37"/>
          </p:nvPr>
        </p:nvSpPr>
        <p:spPr>
          <a:xfrm>
            <a:off x="5709839" y="1403798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tr-TR" noProof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5554187" y="3217919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5554187" y="2836919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40"/>
          </p:nvPr>
        </p:nvSpPr>
        <p:spPr>
          <a:xfrm>
            <a:off x="5552094" y="3518887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6"/>
          <p:cNvSpPr>
            <a:spLocks noGrp="1" noChangeAspect="1"/>
          </p:cNvSpPr>
          <p:nvPr>
            <p:ph type="pic" sz="quarter" idx="41"/>
          </p:nvPr>
        </p:nvSpPr>
        <p:spPr>
          <a:xfrm>
            <a:off x="7414360" y="1416746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tr-TR" noProof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7258708" y="3230867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43" hasCustomPrompt="1"/>
          </p:nvPr>
        </p:nvSpPr>
        <p:spPr>
          <a:xfrm>
            <a:off x="7258708" y="2849867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44"/>
          </p:nvPr>
        </p:nvSpPr>
        <p:spPr>
          <a:xfrm>
            <a:off x="7256615" y="3531835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" y="4687823"/>
            <a:ext cx="1937275" cy="2688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39" y="201841"/>
            <a:ext cx="1688595" cy="4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PH" dirty="0"/>
              <a:t>www.educatorshealth.org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6114-9BC1-49E2-8F2D-EC32EE6CDE84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63567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2" r:id="rId2"/>
    <p:sldLayoutId id="2147483662" r:id="rId3"/>
    <p:sldLayoutId id="2147483673" r:id="rId4"/>
    <p:sldLayoutId id="2147483674" r:id="rId5"/>
    <p:sldLayoutId id="2147483675" r:id="rId6"/>
    <p:sldLayoutId id="2147483676" r:id="rId7"/>
    <p:sldLayoutId id="2147483683" r:id="rId8"/>
    <p:sldLayoutId id="2147483677" r:id="rId9"/>
    <p:sldLayoutId id="2147483678" r:id="rId10"/>
    <p:sldLayoutId id="2147483663" r:id="rId11"/>
    <p:sldLayoutId id="2147483681" r:id="rId12"/>
    <p:sldLayoutId id="2147483679" r:id="rId13"/>
    <p:sldLayoutId id="2147483680" r:id="rId14"/>
    <p:sldLayoutId id="2147483664" r:id="rId1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rgbClr val="0070C0"/>
          </a:solidFill>
          <a:latin typeface="Museo Sans 500" charset="0"/>
          <a:ea typeface="Museo Sans 500" charset="0"/>
          <a:cs typeface="Museo Sans 500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rgbClr val="0070C0"/>
          </a:solidFill>
          <a:latin typeface="Museo Sans 500" charset="0"/>
          <a:ea typeface="Museo Sans 500" charset="0"/>
          <a:cs typeface="Museo Sans 500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rgbClr val="0070C0"/>
          </a:solidFill>
          <a:latin typeface="Museo Sans 500" charset="0"/>
          <a:ea typeface="Museo Sans 500" charset="0"/>
          <a:cs typeface="Museo Sans 500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0070C0"/>
          </a:solidFill>
          <a:latin typeface="Museo Sans 500" charset="0"/>
          <a:ea typeface="Museo Sans 500" charset="0"/>
          <a:cs typeface="Museo Sans 500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0070C0"/>
          </a:solidFill>
          <a:latin typeface="Museo Sans 500" charset="0"/>
          <a:ea typeface="Museo Sans 500" charset="0"/>
          <a:cs typeface="Museo Sans 500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source=images&amp;cd=&amp;cad=rja&amp;uact=8&amp;ved=&amp;url=http://derbyinsurancesolutions.com/new-health-care-law/&amp;bvm=bv.134495766,d.eWE&amp;psig=AFQjCNGLJ9PMEnhC7g8nGDXe-L2LmDxiOw&amp;ust=1475858438190525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google.com/url?sa=i&amp;rct=j&amp;q=&amp;esrc=s&amp;source=images&amp;cd=&amp;cad=rja&amp;uact=8&amp;ved=0ahUKEwj5ivKL78bPAhVL7iYKHUCQBLEQjRwIBw&amp;url=http://www.homeschool411.com/decisions/how-much-does-it-cost-to-host-a-convention-2/&amp;bvm=bv.134495766,d.eWE&amp;psig=AFQjCNGvSXNd5jxUV8d1ixlMMKgq57RU4g&amp;ust=1475866978467327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1433550"/>
            <a:ext cx="4021748" cy="547273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PH" sz="2700" b="1" dirty="0">
                <a:solidFill>
                  <a:srgbClr val="002C77"/>
                </a:solidFill>
                <a:latin typeface="Museo Sans 700" charset="0"/>
                <a:ea typeface="Museo Sans 700" charset="0"/>
                <a:cs typeface="Museo Sans 700" charset="0"/>
              </a:rPr>
              <a:t>CCIC 2018 Member Forum</a:t>
            </a:r>
            <a:r>
              <a:rPr lang="en-PH" b="1" dirty="0">
                <a:latin typeface="Museo Sans 700" charset="0"/>
                <a:ea typeface="Museo Sans 700" charset="0"/>
                <a:cs typeface="Museo Sans 700" charset="0"/>
              </a:rPr>
              <a:t/>
            </a:r>
            <a:br>
              <a:rPr lang="en-PH" b="1" dirty="0">
                <a:latin typeface="Museo Sans 700" charset="0"/>
                <a:ea typeface="Museo Sans 700" charset="0"/>
                <a:cs typeface="Museo Sans 700" charset="0"/>
              </a:rPr>
            </a:br>
            <a:r>
              <a:rPr lang="en-PH" sz="800" b="1" dirty="0">
                <a:solidFill>
                  <a:schemeClr val="bg1"/>
                </a:solidFill>
                <a:latin typeface="Museo Sans 700" charset="0"/>
                <a:ea typeface="Museo Sans 700" charset="0"/>
                <a:cs typeface="Museo Sans 700" charset="0"/>
              </a:rPr>
              <a:t> </a:t>
            </a:r>
            <a:r>
              <a:rPr lang="en-PH" b="1" dirty="0">
                <a:latin typeface="Museo Sans 700" charset="0"/>
                <a:ea typeface="Museo Sans 700" charset="0"/>
                <a:cs typeface="Museo Sans 700" charset="0"/>
              </a:rPr>
              <a:t/>
            </a:r>
            <a:br>
              <a:rPr lang="en-PH" b="1" dirty="0">
                <a:latin typeface="Museo Sans 700" charset="0"/>
                <a:ea typeface="Museo Sans 700" charset="0"/>
                <a:cs typeface="Museo Sans 700" charset="0"/>
              </a:rPr>
            </a:br>
            <a:r>
              <a:rPr lang="en-PH" sz="2200" b="1" dirty="0">
                <a:solidFill>
                  <a:srgbClr val="006D9E"/>
                </a:solidFill>
                <a:latin typeface="Museo Sans 700" charset="0"/>
                <a:ea typeface="Museo Sans 700" charset="0"/>
                <a:cs typeface="Museo Sans 700" charset="0"/>
              </a:rPr>
              <a:t>Using Data to Reduce Costs and Improve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730" y="2649308"/>
            <a:ext cx="3471340" cy="528385"/>
          </a:xfrm>
        </p:spPr>
        <p:txBody>
          <a:bodyPr>
            <a:normAutofit/>
          </a:bodyPr>
          <a:lstStyle/>
          <a:p>
            <a:r>
              <a:rPr lang="en-PH" dirty="0">
                <a:solidFill>
                  <a:srgbClr val="002C77"/>
                </a:solidFill>
              </a:rPr>
              <a:t>June 12,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" y="4410501"/>
            <a:ext cx="2355087" cy="32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7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735"/>
            <a:ext cx="3009709" cy="820883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Medical Plan </a:t>
            </a:r>
            <a:br>
              <a:rPr lang="en-US" sz="1800" dirty="0" smtClean="0"/>
            </a:br>
            <a:r>
              <a:rPr lang="en-US" sz="1800" dirty="0" smtClean="0"/>
              <a:t>Enrollment Trends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10</a:t>
            </a:fld>
            <a:endParaRPr lang="en-P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388" y="1600200"/>
            <a:ext cx="2734732" cy="2404534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C77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00" b="1" dirty="0" smtClean="0">
              <a:solidFill>
                <a:srgbClr val="002C77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2C77"/>
                </a:solidFill>
              </a:rPr>
              <a:t>National</a:t>
            </a:r>
            <a:endParaRPr lang="en-US" sz="1600" b="1" dirty="0">
              <a:solidFill>
                <a:srgbClr val="002C77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252831" y="1608668"/>
            <a:ext cx="2741567" cy="2396066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C77"/>
            </a:solidFill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00" b="1" dirty="0" smtClean="0">
              <a:solidFill>
                <a:srgbClr val="002C77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b="1" dirty="0" err="1" smtClean="0">
                <a:solidFill>
                  <a:srgbClr val="002C77"/>
                </a:solidFill>
              </a:rPr>
              <a:t>edHEALTH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090188" y="1600200"/>
            <a:ext cx="2749011" cy="24045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C77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500" b="1" dirty="0" smtClean="0">
              <a:solidFill>
                <a:srgbClr val="002C77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100" b="1" dirty="0" smtClean="0">
                <a:solidFill>
                  <a:srgbClr val="002C77"/>
                </a:solidFill>
              </a:rPr>
              <a:t>School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The University engaged in aggressive campaign to promote HDHP with HSA.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“Town Hall” meetings were held, 10 educational sessions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University promised to fund HSA ($500 for single, $1,000 for family)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Medical provider showcased transparency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25% of 800 eligible subscribers enrolled in HDHP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Also changed to self funded medical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Cost increase was substantially lower than previous years and well below industry trends </a:t>
            </a:r>
          </a:p>
          <a:p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052648"/>
            <a:ext cx="2603499" cy="15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83545155"/>
              </p:ext>
            </p:extLst>
          </p:nvPr>
        </p:nvGraphicFramePr>
        <p:xfrm>
          <a:off x="3333750" y="2139950"/>
          <a:ext cx="2514600" cy="176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07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59" y="110390"/>
            <a:ext cx="2527107" cy="820883"/>
          </a:xfrm>
        </p:spPr>
        <p:txBody>
          <a:bodyPr>
            <a:noAutofit/>
          </a:bodyPr>
          <a:lstStyle/>
          <a:p>
            <a:pPr algn="ctr"/>
            <a:r>
              <a:rPr lang="en-US" altLang="en-US" sz="1800" dirty="0"/>
              <a:t>Expect to offer an account-based CDHP in next three years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11</a:t>
            </a:fld>
            <a:endParaRPr lang="en-P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28" y="1354990"/>
            <a:ext cx="5593687" cy="311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2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1" y="217259"/>
            <a:ext cx="2704909" cy="820883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Medical Services </a:t>
            </a:r>
            <a:br>
              <a:rPr lang="en-US" sz="1800" dirty="0"/>
            </a:br>
            <a:r>
              <a:rPr lang="en-US" sz="1800" dirty="0" smtClean="0"/>
              <a:t>Trends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12</a:t>
            </a:fld>
            <a:endParaRPr lang="en-P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4523" y="1431428"/>
            <a:ext cx="2286000" cy="2743200"/>
          </a:xfrm>
          <a:solidFill>
            <a:schemeClr val="bg1">
              <a:lumMod val="95000"/>
            </a:schemeClr>
          </a:solidFill>
          <a:ln w="12700">
            <a:solidFill>
              <a:srgbClr val="006D9E"/>
            </a:solidFill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2C77"/>
                </a:solidFill>
              </a:rPr>
              <a:t>National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2C77"/>
                </a:solidFill>
              </a:rPr>
              <a:t>2018</a:t>
            </a:r>
            <a:endParaRPr lang="en-US" sz="1800" b="1" dirty="0">
              <a:solidFill>
                <a:srgbClr val="002C77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r>
              <a:rPr lang="en-US" sz="2000" b="1" dirty="0">
                <a:solidFill>
                  <a:srgbClr val="002C77"/>
                </a:solidFill>
              </a:rPr>
              <a:t>   Medical:  </a:t>
            </a:r>
            <a:r>
              <a:rPr lang="en-US" sz="2000" b="1" dirty="0" smtClean="0">
                <a:solidFill>
                  <a:srgbClr val="006D9E"/>
                </a:solidFill>
              </a:rPr>
              <a:t>9.8%</a:t>
            </a:r>
            <a:endParaRPr lang="en-US" sz="2000" b="1" dirty="0">
              <a:solidFill>
                <a:srgbClr val="006D9E"/>
              </a:solidFill>
            </a:endParaRPr>
          </a:p>
          <a:p>
            <a:r>
              <a:rPr lang="en-US" sz="2000" b="1" dirty="0">
                <a:solidFill>
                  <a:srgbClr val="002C77"/>
                </a:solidFill>
              </a:rPr>
              <a:t>   Rx:  </a:t>
            </a:r>
            <a:r>
              <a:rPr lang="en-US" sz="2000" b="1" dirty="0" smtClean="0">
                <a:solidFill>
                  <a:srgbClr val="006D9E"/>
                </a:solidFill>
              </a:rPr>
              <a:t>11.0%</a:t>
            </a:r>
            <a:endParaRPr lang="en-US" sz="2000" b="1" dirty="0">
              <a:solidFill>
                <a:srgbClr val="006D9E"/>
              </a:solidFill>
            </a:endParaRPr>
          </a:p>
          <a:p>
            <a:r>
              <a:rPr lang="en-US" sz="2000" b="1" dirty="0">
                <a:solidFill>
                  <a:srgbClr val="002C77"/>
                </a:solidFill>
              </a:rPr>
              <a:t>   Total:  </a:t>
            </a:r>
            <a:r>
              <a:rPr lang="en-US" sz="2000" b="1" dirty="0" smtClean="0">
                <a:solidFill>
                  <a:srgbClr val="006D9E"/>
                </a:solidFill>
              </a:rPr>
              <a:t>10%</a:t>
            </a:r>
            <a:endParaRPr lang="en-US" sz="2000" b="1" dirty="0">
              <a:solidFill>
                <a:srgbClr val="006D9E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355336" y="1433115"/>
            <a:ext cx="2286000" cy="2743200"/>
          </a:xfrm>
          <a:solidFill>
            <a:schemeClr val="bg1">
              <a:lumMod val="95000"/>
            </a:schemeClr>
          </a:solidFill>
          <a:ln w="12700">
            <a:solidFill>
              <a:srgbClr val="006D9E"/>
            </a:solidFill>
          </a:ln>
        </p:spPr>
        <p:txBody>
          <a:bodyPr anchor="t"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300" b="1" dirty="0" err="1">
                <a:solidFill>
                  <a:srgbClr val="002C77"/>
                </a:solidFill>
              </a:rPr>
              <a:t>edHEALTH</a:t>
            </a:r>
            <a:endParaRPr lang="en-US" sz="2300" b="1" dirty="0">
              <a:solidFill>
                <a:srgbClr val="002C77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300" b="1" dirty="0">
                <a:solidFill>
                  <a:srgbClr val="002C77"/>
                </a:solidFill>
              </a:rPr>
              <a:t>2018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000" i="1" dirty="0">
              <a:solidFill>
                <a:srgbClr val="002C77"/>
              </a:solidFill>
            </a:endParaRPr>
          </a:p>
          <a:p>
            <a:endParaRPr lang="en-US" sz="900" i="1" dirty="0">
              <a:solidFill>
                <a:srgbClr val="002C77"/>
              </a:solidFill>
            </a:endParaRPr>
          </a:p>
          <a:p>
            <a:r>
              <a:rPr lang="en-US" sz="2000" b="1" i="1" dirty="0">
                <a:solidFill>
                  <a:srgbClr val="002C77"/>
                </a:solidFill>
              </a:rPr>
              <a:t> </a:t>
            </a:r>
            <a:r>
              <a:rPr lang="en-US" sz="2600" b="1" dirty="0" smtClean="0">
                <a:solidFill>
                  <a:srgbClr val="002C77"/>
                </a:solidFill>
              </a:rPr>
              <a:t>Medical/Rx</a:t>
            </a:r>
            <a:r>
              <a:rPr lang="en-US" sz="2600" b="1" dirty="0">
                <a:solidFill>
                  <a:srgbClr val="002C77"/>
                </a:solidFill>
              </a:rPr>
              <a:t>:  </a:t>
            </a:r>
            <a:endParaRPr lang="en-US" sz="2900" b="1" dirty="0">
              <a:solidFill>
                <a:srgbClr val="002C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6D9E"/>
                </a:solidFill>
              </a:rPr>
              <a:t>Tufts HMO 6.2%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6D9E"/>
                </a:solidFill>
              </a:rPr>
              <a:t>Tufts PPO 9.3%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6D9E"/>
                </a:solidFill>
              </a:rPr>
              <a:t>HPHC: 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6D9E"/>
                </a:solidFill>
              </a:rPr>
              <a:t>Optum</a:t>
            </a:r>
            <a:r>
              <a:rPr lang="en-US" sz="2000" b="1" dirty="0" smtClean="0">
                <a:solidFill>
                  <a:srgbClr val="006D9E"/>
                </a:solidFill>
              </a:rPr>
              <a:t>: 7%</a:t>
            </a:r>
            <a:endParaRPr lang="en-US" sz="2000" b="1" dirty="0">
              <a:solidFill>
                <a:srgbClr val="006D9E"/>
              </a:solidFill>
            </a:endParaRPr>
          </a:p>
          <a:p>
            <a:r>
              <a:rPr lang="en-US" sz="2000" b="1" dirty="0">
                <a:solidFill>
                  <a:srgbClr val="002C77"/>
                </a:solidFill>
              </a:rPr>
              <a:t>    </a:t>
            </a:r>
            <a:endParaRPr lang="en-US" sz="2000" b="1" dirty="0">
              <a:solidFill>
                <a:srgbClr val="006D9E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717690" y="1433115"/>
            <a:ext cx="2283319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D9E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2C77"/>
                </a:solidFill>
              </a:rPr>
              <a:t>School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2C77"/>
                </a:solidFill>
              </a:rPr>
              <a:t>2018 </a:t>
            </a:r>
            <a:endParaRPr lang="en-US" sz="1800" b="1" dirty="0">
              <a:solidFill>
                <a:srgbClr val="002C77"/>
              </a:solidFill>
            </a:endParaRPr>
          </a:p>
          <a:p>
            <a:pPr algn="ctr"/>
            <a:endParaRPr lang="en-US" sz="900" i="1" dirty="0">
              <a:solidFill>
                <a:srgbClr val="002C77"/>
              </a:solidFill>
            </a:endParaRPr>
          </a:p>
          <a:p>
            <a:r>
              <a:rPr lang="en-US" sz="2000" b="1" i="1" dirty="0">
                <a:solidFill>
                  <a:srgbClr val="002C77"/>
                </a:solidFill>
              </a:rPr>
              <a:t>   </a:t>
            </a:r>
            <a:r>
              <a:rPr lang="en-US" sz="2000" b="1" dirty="0" smtClean="0">
                <a:solidFill>
                  <a:srgbClr val="002C77"/>
                </a:solidFill>
              </a:rPr>
              <a:t>Medical/Rx:  </a:t>
            </a:r>
            <a:endParaRPr lang="en-US" sz="2000" b="1" dirty="0">
              <a:solidFill>
                <a:srgbClr val="006D9E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D9E"/>
                </a:solidFill>
              </a:rPr>
              <a:t>Overall 2.1% increase to working rates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985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24" y="107193"/>
            <a:ext cx="2814975" cy="908808"/>
          </a:xfrm>
        </p:spPr>
        <p:txBody>
          <a:bodyPr>
            <a:noAutofit/>
          </a:bodyPr>
          <a:lstStyle/>
          <a:p>
            <a:pPr algn="ctr"/>
            <a:r>
              <a:rPr lang="en-US" sz="1600" dirty="0"/>
              <a:t>Annual Change in Cost per Employee </a:t>
            </a:r>
            <a:r>
              <a:rPr lang="en-US" sz="1600" dirty="0" smtClean="0"/>
              <a:t>for </a:t>
            </a:r>
            <a:r>
              <a:rPr lang="en-US" sz="1600" dirty="0"/>
              <a:t>Prescription Drug 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13</a:t>
            </a:fld>
            <a:endParaRPr lang="en-P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70" y="1359673"/>
            <a:ext cx="5447637" cy="32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3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59" y="259585"/>
            <a:ext cx="1832842" cy="820883"/>
          </a:xfrm>
        </p:spPr>
        <p:txBody>
          <a:bodyPr/>
          <a:lstStyle/>
          <a:p>
            <a:r>
              <a:rPr lang="en-US" dirty="0" smtClean="0"/>
              <a:t>Rx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14</a:t>
            </a:fld>
            <a:endParaRPr lang="en-P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4158" y="1608659"/>
            <a:ext cx="2749306" cy="2261162"/>
          </a:xfrm>
          <a:ln w="127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006D9E"/>
                </a:solidFill>
              </a:rPr>
              <a:t>National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250946" y="1609222"/>
            <a:ext cx="2751920" cy="2255606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600" b="1" dirty="0" smtClean="0">
                <a:solidFill>
                  <a:srgbClr val="006D9E"/>
                </a:solidFill>
              </a:rPr>
              <a:t>edHEALTH</a:t>
            </a:r>
            <a:endParaRPr lang="en-US" sz="1600" b="1" dirty="0">
              <a:solidFill>
                <a:srgbClr val="006D9E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073251" y="1601310"/>
            <a:ext cx="2757477" cy="2268504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006D9E"/>
                </a:solidFill>
              </a:rPr>
              <a:t>School </a:t>
            </a:r>
            <a:endParaRPr lang="en-US" sz="1600" b="1" dirty="0">
              <a:solidFill>
                <a:srgbClr val="006D9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547" y="1969894"/>
            <a:ext cx="262491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Rx trends have come down</a:t>
            </a:r>
            <a:endParaRPr lang="en-US" sz="1000" dirty="0">
              <a:solidFill>
                <a:srgbClr val="002C77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Significant</a:t>
            </a:r>
            <a:r>
              <a:rPr lang="en-US" sz="1000" dirty="0">
                <a:solidFill>
                  <a:srgbClr val="002C77"/>
                </a:solidFill>
              </a:rPr>
              <a:t>, strategic </a:t>
            </a:r>
            <a:r>
              <a:rPr lang="en-US" sz="1000" dirty="0" smtClean="0">
                <a:solidFill>
                  <a:srgbClr val="002C77"/>
                </a:solidFill>
              </a:rPr>
              <a:t>and important </a:t>
            </a:r>
            <a:r>
              <a:rPr lang="en-US" sz="1000" dirty="0">
                <a:solidFill>
                  <a:srgbClr val="002C77"/>
                </a:solidFill>
              </a:rPr>
              <a:t>move for </a:t>
            </a:r>
            <a:r>
              <a:rPr lang="en-US" sz="1000" dirty="0" smtClean="0">
                <a:solidFill>
                  <a:srgbClr val="002C77"/>
                </a:solidFill>
              </a:rPr>
              <a:t>edHEALTH</a:t>
            </a:r>
            <a:endParaRPr lang="en-US" sz="1000" dirty="0">
              <a:solidFill>
                <a:srgbClr val="002C77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Joined </a:t>
            </a:r>
            <a:r>
              <a:rPr lang="en-US" sz="1000" dirty="0">
                <a:solidFill>
                  <a:srgbClr val="002C77"/>
                </a:solidFill>
              </a:rPr>
              <a:t>PURPC Coalition </a:t>
            </a:r>
            <a:r>
              <a:rPr lang="en-US" sz="1000" dirty="0" smtClean="0">
                <a:solidFill>
                  <a:srgbClr val="002C77"/>
                </a:solidFill>
              </a:rPr>
              <a:t>– OPTUM Rx on 1/1/17</a:t>
            </a:r>
            <a:endParaRPr lang="en-US" sz="1000" dirty="0">
              <a:solidFill>
                <a:srgbClr val="002C77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Savings </a:t>
            </a:r>
            <a:r>
              <a:rPr lang="en-US" sz="1000" dirty="0">
                <a:solidFill>
                  <a:srgbClr val="002C77"/>
                </a:solidFill>
              </a:rPr>
              <a:t>of $3M first </a:t>
            </a:r>
            <a:r>
              <a:rPr lang="en-US" sz="1000" dirty="0" smtClean="0">
                <a:solidFill>
                  <a:srgbClr val="002C77"/>
                </a:solidFill>
              </a:rPr>
              <a:t>year with </a:t>
            </a:r>
            <a:r>
              <a:rPr lang="en-US" sz="1000" dirty="0">
                <a:solidFill>
                  <a:srgbClr val="002C77"/>
                </a:solidFill>
              </a:rPr>
              <a:t>minimal disruption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4054" y="1969894"/>
            <a:ext cx="275747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Estimated annual savings (claims and rebates) </a:t>
            </a:r>
            <a:r>
              <a:rPr lang="en-US" sz="1000" dirty="0">
                <a:solidFill>
                  <a:srgbClr val="002C77"/>
                </a:solidFill>
              </a:rPr>
              <a:t>due to Carve-Out to be 2% of claims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C77"/>
                </a:solidFill>
              </a:rPr>
              <a:t>For 2017, the savings is assumed to be 1</a:t>
            </a:r>
            <a:r>
              <a:rPr lang="en-US" sz="1000" dirty="0" smtClean="0">
                <a:solidFill>
                  <a:srgbClr val="002C77"/>
                </a:solidFill>
              </a:rPr>
              <a:t>% or $148,000</a:t>
            </a:r>
            <a:endParaRPr lang="en-US" sz="1000" dirty="0">
              <a:solidFill>
                <a:srgbClr val="002C77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For </a:t>
            </a:r>
            <a:r>
              <a:rPr lang="en-US" sz="1000" dirty="0">
                <a:solidFill>
                  <a:srgbClr val="002C77"/>
                </a:solidFill>
              </a:rPr>
              <a:t>2018 and beyond, expectation </a:t>
            </a:r>
            <a:r>
              <a:rPr lang="en-US" sz="1000" dirty="0" smtClean="0">
                <a:solidFill>
                  <a:srgbClr val="002C77"/>
                </a:solidFill>
              </a:rPr>
              <a:t>is </a:t>
            </a:r>
            <a:r>
              <a:rPr lang="en-US" sz="1000" dirty="0">
                <a:solidFill>
                  <a:srgbClr val="002C77"/>
                </a:solidFill>
              </a:rPr>
              <a:t>2% savings of claim </a:t>
            </a:r>
            <a:r>
              <a:rPr lang="en-US" sz="1000" dirty="0" smtClean="0">
                <a:solidFill>
                  <a:srgbClr val="002C77"/>
                </a:solidFill>
              </a:rPr>
              <a:t>spend, or $310,000  in 2018,  $333,000 in 2019, resulting in potential 3-year savings of $791,000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2C77"/>
                </a:solidFill>
              </a:rPr>
              <a:t>Rebates/claims </a:t>
            </a:r>
            <a:r>
              <a:rPr lang="en-US" sz="1000" dirty="0">
                <a:solidFill>
                  <a:srgbClr val="002C77"/>
                </a:solidFill>
              </a:rPr>
              <a:t>savings based upon historical Rx </a:t>
            </a:r>
            <a:r>
              <a:rPr lang="en-US" sz="1000" dirty="0" smtClean="0">
                <a:solidFill>
                  <a:srgbClr val="002C77"/>
                </a:solidFill>
              </a:rPr>
              <a:t>utilization/spend</a:t>
            </a:r>
            <a:endParaRPr lang="en-US" sz="1000" dirty="0">
              <a:solidFill>
                <a:srgbClr val="002C77"/>
              </a:solidFill>
            </a:endParaRPr>
          </a:p>
        </p:txBody>
      </p:sp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9" y="2019489"/>
            <a:ext cx="2595223" cy="15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711" y="115655"/>
            <a:ext cx="3246778" cy="820883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Disease Trends – Ranked Average PMPM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15</a:t>
            </a:fld>
            <a:endParaRPr lang="en-P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9119" y="1651570"/>
            <a:ext cx="2286000" cy="2226171"/>
          </a:xfr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600" b="1" dirty="0">
                <a:solidFill>
                  <a:srgbClr val="006D9E"/>
                </a:solidFill>
              </a:rPr>
              <a:t>National</a:t>
            </a:r>
          </a:p>
          <a:p>
            <a:pPr algn="ctr"/>
            <a:endParaRPr lang="en-US" dirty="0"/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Cancer, All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Depression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Diabetes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Hypertension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Osteoarthritis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355334" y="1630334"/>
            <a:ext cx="2286000" cy="2247407"/>
          </a:xfr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006D9E"/>
                </a:solidFill>
              </a:rPr>
              <a:t>edHEALTH</a:t>
            </a:r>
          </a:p>
          <a:p>
            <a:pPr algn="ctr"/>
            <a:endParaRPr lang="en-US" dirty="0">
              <a:solidFill>
                <a:srgbClr val="006D9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Cancer, All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Depression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Osteoarthritis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Cancer, Breast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Diabetes</a:t>
            </a:r>
          </a:p>
          <a:p>
            <a:pPr algn="ctr"/>
            <a:endParaRPr lang="en-US" dirty="0">
              <a:solidFill>
                <a:srgbClr val="006D9E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006D9E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760013" y="1651570"/>
            <a:ext cx="2286000" cy="222617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70C0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006D9E"/>
                </a:solidFill>
              </a:rPr>
              <a:t>School </a:t>
            </a:r>
          </a:p>
          <a:p>
            <a:pPr algn="ctr"/>
            <a:endParaRPr lang="en-US" sz="1200" dirty="0">
              <a:solidFill>
                <a:srgbClr val="006D9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Cancer, All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Cancer, Breast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Chronic Condition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Diabetes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A8C8"/>
                </a:solidFill>
              </a:rPr>
              <a:t>Multiple Sclerosis</a:t>
            </a:r>
          </a:p>
        </p:txBody>
      </p:sp>
    </p:spTree>
    <p:extLst>
      <p:ext uri="{BB962C8B-B14F-4D97-AF65-F5344CB8AC3E}">
        <p14:creationId xmlns:p14="http://schemas.microsoft.com/office/powerpoint/2010/main" val="135556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44" y="84662"/>
            <a:ext cx="3043577" cy="922871"/>
          </a:xfrm>
        </p:spPr>
        <p:txBody>
          <a:bodyPr>
            <a:noAutofit/>
          </a:bodyPr>
          <a:lstStyle/>
          <a:p>
            <a:pPr algn="ctr"/>
            <a:r>
              <a:rPr lang="en-US" sz="1700" dirty="0"/>
              <a:t>Data Analytics and </a:t>
            </a:r>
            <a:br>
              <a:rPr lang="en-US" sz="1700" dirty="0"/>
            </a:br>
            <a:r>
              <a:rPr lang="en-US" sz="1700" dirty="0"/>
              <a:t>Informatics in Action</a:t>
            </a:r>
            <a:br>
              <a:rPr lang="en-US" sz="1700" dirty="0"/>
            </a:br>
            <a:r>
              <a:rPr lang="en-US" sz="1700" dirty="0"/>
              <a:t>Proactively Impacting Plan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16</a:t>
            </a:fld>
            <a:endParaRPr lang="en-PH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99" y="1274183"/>
            <a:ext cx="6246920" cy="332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2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" y="39453"/>
            <a:ext cx="2985858" cy="659048"/>
          </a:xfrm>
        </p:spPr>
        <p:txBody>
          <a:bodyPr>
            <a:normAutofit/>
          </a:bodyPr>
          <a:lstStyle/>
          <a:p>
            <a:pPr algn="ctr"/>
            <a:r>
              <a:rPr lang="en-PH" sz="1800" dirty="0">
                <a:latin typeface="Museo 500"/>
              </a:rPr>
              <a:t>Our Members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www.educatorshealth.org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17</a:t>
            </a:fld>
            <a:endParaRPr lang="en-PH"/>
          </a:p>
        </p:txBody>
      </p:sp>
      <p:grpSp>
        <p:nvGrpSpPr>
          <p:cNvPr id="14" name="Group 13"/>
          <p:cNvGrpSpPr/>
          <p:nvPr/>
        </p:nvGrpSpPr>
        <p:grpSpPr>
          <a:xfrm>
            <a:off x="1285875" y="1207809"/>
            <a:ext cx="6657976" cy="3227031"/>
            <a:chOff x="0" y="0"/>
            <a:chExt cx="8648700" cy="4419600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5176" y="48825"/>
              <a:ext cx="1493839" cy="151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C:\Users\shannabury\Desktop\Olin_Identifier_Flat_Horiz_Blu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1524000"/>
              <a:ext cx="3816350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1524000"/>
              <a:ext cx="14001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190500"/>
              <a:ext cx="1246187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5800" y="2514600"/>
              <a:ext cx="4152900" cy="636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5600" y="2286000"/>
              <a:ext cx="1209675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400" y="1600200"/>
              <a:ext cx="15049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2590800"/>
              <a:ext cx="24003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05600" y="0"/>
              <a:ext cx="1427162" cy="143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C:\Users\shannabury\Desktop\brandeis-logo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33800" y="3657600"/>
              <a:ext cx="2362200" cy="465786"/>
            </a:xfrm>
            <a:prstGeom prst="rect">
              <a:avLst/>
            </a:prstGeom>
            <a:noFill/>
          </p:spPr>
        </p:pic>
        <p:pic>
          <p:nvPicPr>
            <p:cNvPr id="25" name="Picture 24" descr="C:\Users\shannabury\Desktop\logo.emerson-alt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8112" y="3424238"/>
              <a:ext cx="2433107" cy="995362"/>
            </a:xfrm>
            <a:prstGeom prst="rect">
              <a:avLst/>
            </a:prstGeom>
            <a:noFill/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159" y="250825"/>
              <a:ext cx="906780" cy="914400"/>
            </a:xfrm>
            <a:prstGeom prst="rect">
              <a:avLst/>
            </a:prstGeom>
          </p:spPr>
        </p:pic>
      </p:grpSp>
      <p:pic>
        <p:nvPicPr>
          <p:cNvPr id="30" name="Picture 2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53" y="3619314"/>
            <a:ext cx="2337435" cy="68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11" y="4159962"/>
            <a:ext cx="1880235" cy="826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00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6504" y="1261533"/>
            <a:ext cx="3871226" cy="499534"/>
          </a:xfrm>
        </p:spPr>
        <p:txBody>
          <a:bodyPr>
            <a:normAutofit fontScale="85000" lnSpcReduction="20000"/>
          </a:bodyPr>
          <a:lstStyle/>
          <a:p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1903" y="1651997"/>
            <a:ext cx="3871227" cy="341908"/>
          </a:xfrm>
        </p:spPr>
        <p:txBody>
          <a:bodyPr>
            <a:normAutofit fontScale="25000" lnSpcReduction="20000"/>
          </a:bodyPr>
          <a:lstStyle/>
          <a:p>
            <a:endParaRPr lang="en-PH" sz="4800" dirty="0"/>
          </a:p>
          <a:p>
            <a:r>
              <a:rPr lang="en-PH" sz="4800" dirty="0">
                <a:solidFill>
                  <a:srgbClr val="A6E2EF"/>
                </a:solidFill>
              </a:rPr>
              <a:t>Please send your feedback to: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PH" sz="1000" dirty="0"/>
              <a:t>1-866-692-7473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PH" sz="1000" dirty="0"/>
              <a:t>info@educatorshealth.org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PH" sz="1000" dirty="0"/>
              <a:t>www.educatorshealth.org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980260" y="2434583"/>
            <a:ext cx="1918576" cy="274321"/>
          </a:xfrm>
        </p:spPr>
        <p:txBody>
          <a:bodyPr/>
          <a:lstStyle/>
          <a:p>
            <a:r>
              <a:rPr lang="en-PH" sz="1000" dirty="0"/>
              <a:t>1-617-777-4762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980259" y="2766534"/>
            <a:ext cx="2144191" cy="274321"/>
          </a:xfrm>
        </p:spPr>
        <p:txBody>
          <a:bodyPr>
            <a:noAutofit/>
          </a:bodyPr>
          <a:lstStyle/>
          <a:p>
            <a:r>
              <a:rPr lang="en-PH" sz="1000" dirty="0" smtClean="0"/>
              <a:t>Joan.Cunnick@MarshMMA.com</a:t>
            </a:r>
            <a:endParaRPr lang="en-PH" sz="100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980260" y="3127689"/>
            <a:ext cx="1918576" cy="274321"/>
          </a:xfrm>
        </p:spPr>
        <p:txBody>
          <a:bodyPr>
            <a:normAutofit/>
          </a:bodyPr>
          <a:lstStyle/>
          <a:p>
            <a:r>
              <a:rPr lang="en-PH" sz="1000" dirty="0" smtClean="0"/>
              <a:t>MMA-NE.com</a:t>
            </a:r>
            <a:endParaRPr lang="en-PH" sz="1000" dirty="0"/>
          </a:p>
        </p:txBody>
      </p:sp>
    </p:spTree>
    <p:extLst>
      <p:ext uri="{BB962C8B-B14F-4D97-AF65-F5344CB8AC3E}">
        <p14:creationId xmlns:p14="http://schemas.microsoft.com/office/powerpoint/2010/main" val="30548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778" y="817248"/>
            <a:ext cx="6000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2C77"/>
                </a:solidFill>
              </a:rPr>
              <a:t>AGENDA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712" y="1232746"/>
            <a:ext cx="419988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C77"/>
                </a:solidFill>
              </a:rPr>
              <a:t>Introductions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>
                <a:solidFill>
                  <a:srgbClr val="002C77"/>
                </a:solidFill>
              </a:rPr>
              <a:t>Goals and Objectives of Session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>
                <a:solidFill>
                  <a:srgbClr val="002C77"/>
                </a:solidFill>
              </a:rPr>
              <a:t>Background </a:t>
            </a:r>
            <a:r>
              <a:rPr lang="en-US" sz="1600" dirty="0" smtClean="0">
                <a:solidFill>
                  <a:srgbClr val="002C77"/>
                </a:solidFill>
              </a:rPr>
              <a:t>on </a:t>
            </a:r>
            <a:r>
              <a:rPr lang="en-US" sz="1600" dirty="0">
                <a:solidFill>
                  <a:srgbClr val="002C77"/>
                </a:solidFill>
              </a:rPr>
              <a:t>edHEALTH and MMA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>
                <a:solidFill>
                  <a:srgbClr val="002C77"/>
                </a:solidFill>
              </a:rPr>
              <a:t>Data Resources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C77"/>
                </a:solidFill>
              </a:rPr>
              <a:t>Data Analytics and Informatics in Action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C77"/>
                </a:solidFill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20819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49519"/>
            <a:ext cx="2607732" cy="820883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Goals and Objectives of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3</a:t>
            </a:fld>
            <a:endParaRPr lang="en-PH"/>
          </a:p>
        </p:txBody>
      </p:sp>
      <p:sp>
        <p:nvSpPr>
          <p:cNvPr id="7" name="TextBox 6"/>
          <p:cNvSpPr txBox="1"/>
          <p:nvPr/>
        </p:nvSpPr>
        <p:spPr>
          <a:xfrm>
            <a:off x="212271" y="1097402"/>
            <a:ext cx="85235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742950" lvl="1" indent="-342900" defTabSz="6858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002C7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C77"/>
                </a:solidFill>
                <a:latin typeface="Museo Sans 500" charset="0"/>
                <a:ea typeface="Museo Sans 500" charset="0"/>
                <a:cs typeface="Museo Sans 500" charset="0"/>
              </a:rPr>
              <a:t>Demonstrate how edHEALTH uses data to address plan design and health plan costs</a:t>
            </a:r>
          </a:p>
          <a:p>
            <a:pPr marL="742950" lvl="1" indent="-342900" defTabSz="6858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002C7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C77"/>
                </a:solidFill>
                <a:latin typeface="Museo Sans 500" charset="0"/>
                <a:ea typeface="Museo Sans 500" charset="0"/>
                <a:cs typeface="Museo Sans 500" charset="0"/>
              </a:rPr>
              <a:t>Discuss National, edHEALTH and local (school) level trends</a:t>
            </a:r>
          </a:p>
          <a:p>
            <a:pPr marL="742950" lvl="1" indent="-342900" defTabSz="6858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002C7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C77"/>
                </a:solidFill>
                <a:latin typeface="Museo Sans 500" charset="0"/>
                <a:ea typeface="Museo Sans 500" charset="0"/>
                <a:cs typeface="Museo Sans 500" charset="0"/>
              </a:rPr>
              <a:t>Illustrate the collaboration between edHEALTH and MMA or with participating school’s broker and/or consultant</a:t>
            </a:r>
          </a:p>
          <a:p>
            <a:pPr marL="742950" lvl="1" indent="-342900" defTabSz="6858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002C7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C77"/>
                </a:solidFill>
                <a:latin typeface="Museo Sans 500" charset="0"/>
                <a:ea typeface="Museo Sans 500" charset="0"/>
                <a:cs typeface="Museo Sans 500" charset="0"/>
              </a:rPr>
              <a:t>Identify future opportunities for collaboration </a:t>
            </a:r>
          </a:p>
          <a:p>
            <a:pPr marL="400050" lvl="1" defTabSz="6858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tx2"/>
              </a:buClr>
            </a:pPr>
            <a:endParaRPr lang="en-US" sz="2000" dirty="0">
              <a:solidFill>
                <a:schemeClr val="accent1"/>
              </a:solidFill>
              <a:latin typeface="Museo Sans 500" charset="0"/>
              <a:ea typeface="Museo Sans 500" charset="0"/>
              <a:cs typeface="Museo Sans 5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9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50" y="1145681"/>
            <a:ext cx="4031672" cy="479919"/>
          </a:xfrm>
        </p:spPr>
        <p:txBody>
          <a:bodyPr/>
          <a:lstStyle/>
          <a:p>
            <a:r>
              <a:rPr lang="en-PH" dirty="0">
                <a:solidFill>
                  <a:srgbClr val="002C77"/>
                </a:solidFill>
              </a:rPr>
              <a:t>Who Are We?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851" y="1799167"/>
            <a:ext cx="3323550" cy="1387929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2C77"/>
                </a:solidFill>
                <a:latin typeface="Museo Sans 500" charset="0"/>
                <a:ea typeface="Museo Sans 500" charset="0"/>
                <a:cs typeface="Museo Sans 500" charset="0"/>
              </a:rPr>
              <a:t>Bringing a cost-saving and innovative solution that offers members collaboration, transparency, and a seat at the table, edHEALTH is the powerful answer to impact the trend in rising healthcare costs. </a:t>
            </a:r>
            <a:endParaRPr lang="en-US" sz="1600" dirty="0">
              <a:solidFill>
                <a:srgbClr val="002C77"/>
              </a:solidFill>
              <a:effectLst/>
              <a:latin typeface="Museo Sans 500" charset="0"/>
              <a:ea typeface="Museo Sans 500" charset="0"/>
              <a:cs typeface="Museo Sans 5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25" y="228599"/>
            <a:ext cx="1671976" cy="82088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5</a:t>
            </a:fld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2769" y="1315358"/>
            <a:ext cx="8577298" cy="3321056"/>
          </a:xfrm>
        </p:spPr>
        <p:txBody>
          <a:bodyPr>
            <a:noAutofit/>
          </a:bodyPr>
          <a:lstStyle/>
          <a:p>
            <a:pPr lvl="1" indent="-390525">
              <a:lnSpc>
                <a:spcPct val="100000"/>
              </a:lnSpc>
              <a:spcBef>
                <a:spcPts val="600"/>
              </a:spcBef>
              <a:buClr>
                <a:srgbClr val="002C77"/>
              </a:buClr>
            </a:pPr>
            <a:r>
              <a:rPr lang="en-US" sz="1600" dirty="0">
                <a:solidFill>
                  <a:srgbClr val="002C77"/>
                </a:solidFill>
              </a:rPr>
              <a:t>Since July 1, 2013</a:t>
            </a:r>
            <a:r>
              <a:rPr lang="is-IS" sz="1600" dirty="0">
                <a:solidFill>
                  <a:srgbClr val="002C77"/>
                </a:solidFill>
              </a:rPr>
              <a:t>….</a:t>
            </a:r>
            <a:endParaRPr lang="en-US" sz="1600" dirty="0">
              <a:solidFill>
                <a:srgbClr val="002C77"/>
              </a:solidFill>
            </a:endParaRPr>
          </a:p>
          <a:p>
            <a:pPr lvl="1" indent="-390525">
              <a:lnSpc>
                <a:spcPct val="100000"/>
              </a:lnSpc>
              <a:spcBef>
                <a:spcPts val="600"/>
              </a:spcBef>
              <a:buClr>
                <a:srgbClr val="002C77"/>
              </a:buClr>
            </a:pPr>
            <a:r>
              <a:rPr lang="en-US" sz="1600" dirty="0">
                <a:solidFill>
                  <a:srgbClr val="002C77"/>
                </a:solidFill>
              </a:rPr>
              <a:t>14 educational institution members/owners</a:t>
            </a:r>
          </a:p>
          <a:p>
            <a:pPr lvl="1" indent="-390525">
              <a:lnSpc>
                <a:spcPct val="100000"/>
              </a:lnSpc>
              <a:spcBef>
                <a:spcPts val="600"/>
              </a:spcBef>
              <a:buClr>
                <a:srgbClr val="002C77"/>
              </a:buClr>
            </a:pPr>
            <a:r>
              <a:rPr lang="en-US" sz="1600" dirty="0">
                <a:solidFill>
                  <a:srgbClr val="002C77"/>
                </a:solidFill>
              </a:rPr>
              <a:t>11,000+ covered employees</a:t>
            </a:r>
          </a:p>
          <a:p>
            <a:pPr lvl="1" indent="-390525">
              <a:lnSpc>
                <a:spcPct val="100000"/>
              </a:lnSpc>
              <a:spcBef>
                <a:spcPts val="600"/>
              </a:spcBef>
              <a:buClr>
                <a:srgbClr val="002C77"/>
              </a:buClr>
            </a:pPr>
            <a:r>
              <a:rPr lang="en-US" sz="1600" dirty="0">
                <a:solidFill>
                  <a:srgbClr val="002C77"/>
                </a:solidFill>
              </a:rPr>
              <a:t>Premiums paid exceed $150 million annually</a:t>
            </a:r>
          </a:p>
          <a:p>
            <a:pPr lvl="1" indent="-390525">
              <a:lnSpc>
                <a:spcPct val="100000"/>
              </a:lnSpc>
              <a:spcBef>
                <a:spcPts val="600"/>
              </a:spcBef>
              <a:buClr>
                <a:srgbClr val="002C77"/>
              </a:buClr>
            </a:pPr>
            <a:r>
              <a:rPr lang="en-US" sz="1600" dirty="0">
                <a:solidFill>
                  <a:srgbClr val="002C77"/>
                </a:solidFill>
              </a:rPr>
              <a:t>Average rate increases in 2018</a:t>
            </a:r>
            <a:r>
              <a:rPr lang="en-US" sz="1600" dirty="0" smtClean="0">
                <a:solidFill>
                  <a:srgbClr val="002C77"/>
                </a:solidFill>
              </a:rPr>
              <a:t>:  2.1</a:t>
            </a:r>
            <a:r>
              <a:rPr lang="en-US" sz="1600" dirty="0">
                <a:solidFill>
                  <a:srgbClr val="002C77"/>
                </a:solidFill>
              </a:rPr>
              <a:t>%</a:t>
            </a:r>
          </a:p>
          <a:p>
            <a:pPr lvl="1" indent="-390525">
              <a:lnSpc>
                <a:spcPct val="100000"/>
              </a:lnSpc>
              <a:spcBef>
                <a:spcPts val="600"/>
              </a:spcBef>
              <a:buClr>
                <a:srgbClr val="002C77"/>
              </a:buClr>
            </a:pPr>
            <a:r>
              <a:rPr lang="en-US" sz="1600" dirty="0">
                <a:solidFill>
                  <a:srgbClr val="002C77"/>
                </a:solidFill>
              </a:rPr>
              <a:t>Average annual increase since inception:  </a:t>
            </a:r>
            <a:r>
              <a:rPr lang="en-US" sz="1600" dirty="0" smtClean="0">
                <a:solidFill>
                  <a:srgbClr val="002C77"/>
                </a:solidFill>
              </a:rPr>
              <a:t>3.1%</a:t>
            </a:r>
            <a:endParaRPr lang="en-US" sz="1600" dirty="0">
              <a:solidFill>
                <a:srgbClr val="002C77"/>
              </a:solidFill>
            </a:endParaRPr>
          </a:p>
          <a:p>
            <a:pPr lvl="1" indent="-390525">
              <a:lnSpc>
                <a:spcPct val="100000"/>
              </a:lnSpc>
              <a:spcBef>
                <a:spcPts val="600"/>
              </a:spcBef>
              <a:buClr>
                <a:srgbClr val="002C77"/>
              </a:buClr>
            </a:pPr>
            <a:r>
              <a:rPr lang="en-US" sz="1600" dirty="0">
                <a:solidFill>
                  <a:srgbClr val="002C77"/>
                </a:solidFill>
              </a:rPr>
              <a:t>$5.2 million allocated to members/owners to date</a:t>
            </a:r>
          </a:p>
          <a:p>
            <a:pPr lvl="1" indent="-3905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C77"/>
              </a:buClr>
            </a:pPr>
            <a:r>
              <a:rPr lang="en-US" sz="1600" dirty="0">
                <a:solidFill>
                  <a:srgbClr val="002C77"/>
                </a:solidFill>
              </a:rPr>
              <a:t>edHEALTH paid $1.2M dividend to founding members</a:t>
            </a:r>
          </a:p>
          <a:p>
            <a:pPr lvl="1" indent="-3905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C77"/>
              </a:buClr>
            </a:pPr>
            <a:r>
              <a:rPr lang="en-US" sz="1600" dirty="0">
                <a:solidFill>
                  <a:srgbClr val="002C77"/>
                </a:solidFill>
              </a:rPr>
              <a:t>$4M invested</a:t>
            </a:r>
          </a:p>
        </p:txBody>
      </p:sp>
    </p:spTree>
    <p:extLst>
      <p:ext uri="{BB962C8B-B14F-4D97-AF65-F5344CB8AC3E}">
        <p14:creationId xmlns:p14="http://schemas.microsoft.com/office/powerpoint/2010/main" val="178100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456"/>
            <a:ext cx="3094374" cy="820883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Who is Marsh &amp; McLennan </a:t>
            </a:r>
            <a:br>
              <a:rPr lang="en-US" sz="1800" dirty="0"/>
            </a:br>
            <a:r>
              <a:rPr lang="en-US" sz="1800" dirty="0"/>
              <a:t>Agency?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6</a:t>
            </a:fld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4217" y="1373114"/>
            <a:ext cx="8550450" cy="3156551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A8C8"/>
                </a:solidFill>
              </a:rPr>
              <a:t>Marsh &amp; McLennan Agency (MMA) </a:t>
            </a:r>
            <a:r>
              <a:rPr lang="en-US" sz="1500" dirty="0">
                <a:solidFill>
                  <a:srgbClr val="002C77"/>
                </a:solidFill>
              </a:rPr>
              <a:t>specializes in serving the risk management and employee benefit needs of colleges and universities throughout the United States </a:t>
            </a:r>
          </a:p>
          <a:p>
            <a:pPr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C77"/>
                </a:solidFill>
              </a:rPr>
              <a:t>Our parent company is Marsh which is one of the largest insurance brokerage firms in the world</a:t>
            </a:r>
            <a:endParaRPr lang="en-US" sz="1500" b="1" dirty="0">
              <a:solidFill>
                <a:srgbClr val="002C77"/>
              </a:solidFill>
            </a:endParaRPr>
          </a:p>
          <a:p>
            <a:pPr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C77"/>
                </a:solidFill>
              </a:rPr>
              <a:t>In New England, MMA has an Employee Benefits practice that focuses on higher education</a:t>
            </a:r>
          </a:p>
          <a:p>
            <a:pPr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C77"/>
                </a:solidFill>
              </a:rPr>
              <a:t>Our team has been involved with </a:t>
            </a:r>
            <a:r>
              <a:rPr lang="en-US" sz="1500" dirty="0" err="1">
                <a:solidFill>
                  <a:srgbClr val="002C77"/>
                </a:solidFill>
              </a:rPr>
              <a:t>edHEALTH</a:t>
            </a:r>
            <a:r>
              <a:rPr lang="en-US" sz="1500" dirty="0">
                <a:solidFill>
                  <a:srgbClr val="002C77"/>
                </a:solidFill>
              </a:rPr>
              <a:t> </a:t>
            </a:r>
            <a:r>
              <a:rPr lang="en-US" sz="1500" dirty="0" smtClean="0">
                <a:solidFill>
                  <a:srgbClr val="002C77"/>
                </a:solidFill>
              </a:rPr>
              <a:t>since its </a:t>
            </a:r>
            <a:r>
              <a:rPr lang="en-US" sz="1500" dirty="0">
                <a:solidFill>
                  <a:srgbClr val="002C77"/>
                </a:solidFill>
              </a:rPr>
              <a:t>inception</a:t>
            </a:r>
          </a:p>
          <a:p>
            <a:pPr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2C77"/>
                </a:solidFill>
              </a:rPr>
              <a:t>MMA </a:t>
            </a:r>
            <a:r>
              <a:rPr lang="en-US" sz="1500" dirty="0">
                <a:solidFill>
                  <a:srgbClr val="002C77"/>
                </a:solidFill>
              </a:rPr>
              <a:t>currently consults with 5 of the </a:t>
            </a:r>
            <a:r>
              <a:rPr lang="en-US" sz="1500" dirty="0" smtClean="0">
                <a:solidFill>
                  <a:srgbClr val="002C77"/>
                </a:solidFill>
              </a:rPr>
              <a:t>14 </a:t>
            </a:r>
            <a:r>
              <a:rPr lang="en-US" sz="1500" dirty="0">
                <a:solidFill>
                  <a:srgbClr val="002C77"/>
                </a:solidFill>
              </a:rPr>
              <a:t>participating edHEALTH schools</a:t>
            </a:r>
          </a:p>
          <a:p>
            <a:pPr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C77"/>
                </a:solidFill>
              </a:rPr>
              <a:t>We provide edHEALTH with benchmarking data using Mercer’s </a:t>
            </a:r>
            <a:r>
              <a:rPr lang="en-US" sz="1500" dirty="0" smtClean="0">
                <a:solidFill>
                  <a:srgbClr val="002C77"/>
                </a:solidFill>
              </a:rPr>
              <a:t>2017 </a:t>
            </a:r>
            <a:r>
              <a:rPr lang="en-US" sz="1500" dirty="0">
                <a:solidFill>
                  <a:srgbClr val="002C77"/>
                </a:solidFill>
              </a:rPr>
              <a:t>Employer-Sponsored Health Plan </a:t>
            </a:r>
            <a:r>
              <a:rPr lang="en-US" sz="1500" dirty="0" smtClean="0">
                <a:solidFill>
                  <a:srgbClr val="002C77"/>
                </a:solidFill>
              </a:rPr>
              <a:t>Survey</a:t>
            </a:r>
            <a:endParaRPr lang="en-US" sz="1500" dirty="0">
              <a:solidFill>
                <a:srgbClr val="002C77"/>
              </a:solidFill>
            </a:endParaRPr>
          </a:p>
          <a:p>
            <a:pPr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C77"/>
                </a:solidFill>
              </a:rPr>
              <a:t> We work collaboratively with edHEALTH, yet our solutions are design around the specific needs of the institution</a:t>
            </a:r>
          </a:p>
        </p:txBody>
      </p:sp>
    </p:spTree>
    <p:extLst>
      <p:ext uri="{BB962C8B-B14F-4D97-AF65-F5344CB8AC3E}">
        <p14:creationId xmlns:p14="http://schemas.microsoft.com/office/powerpoint/2010/main" val="144159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" y="166457"/>
            <a:ext cx="2730309" cy="820883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Data, Data, and </a:t>
            </a:r>
            <a:br>
              <a:rPr lang="en-US" sz="1800" dirty="0"/>
            </a:br>
            <a:r>
              <a:rPr lang="en-US" sz="1800" dirty="0"/>
              <a:t>More Data 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7</a:t>
            </a:fld>
            <a:endParaRPr lang="en-PH"/>
          </a:p>
        </p:txBody>
      </p:sp>
      <p:sp>
        <p:nvSpPr>
          <p:cNvPr id="7" name="TextBox 6"/>
          <p:cNvSpPr txBox="1"/>
          <p:nvPr/>
        </p:nvSpPr>
        <p:spPr>
          <a:xfrm>
            <a:off x="169936" y="1266751"/>
            <a:ext cx="8523515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400050" lvl="1" defTabSz="6858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002C77"/>
              </a:buClr>
            </a:pPr>
            <a:r>
              <a:rPr lang="en-US" sz="2000" b="1" dirty="0">
                <a:solidFill>
                  <a:srgbClr val="00A8C8"/>
                </a:solidFill>
                <a:latin typeface="Museo Sans 500" charset="0"/>
                <a:ea typeface="Museo Sans 500" charset="0"/>
                <a:cs typeface="Museo Sans 500" charset="0"/>
              </a:rPr>
              <a:t>GOAL</a:t>
            </a:r>
            <a:r>
              <a:rPr lang="en-US" sz="2000" dirty="0">
                <a:solidFill>
                  <a:srgbClr val="00A8C8"/>
                </a:solidFill>
                <a:latin typeface="Museo Sans 500" charset="0"/>
                <a:ea typeface="Museo Sans 500" charset="0"/>
                <a:cs typeface="Museo Sans 500" charset="0"/>
              </a:rPr>
              <a:t>: </a:t>
            </a:r>
            <a:r>
              <a:rPr lang="en-US" sz="2000" dirty="0">
                <a:solidFill>
                  <a:srgbClr val="002C77"/>
                </a:solidFill>
                <a:latin typeface="Museo Sans 500" charset="0"/>
                <a:ea typeface="Museo Sans 500" charset="0"/>
                <a:cs typeface="Museo Sans 500" charset="0"/>
              </a:rPr>
              <a:t>guide schools individually and collectively in choosing wellness initiatives and plan designs to impact cost and quality of healthcare</a:t>
            </a:r>
          </a:p>
          <a:p>
            <a:pPr marL="742950" lvl="1" indent="-342900" defTabSz="6858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002C7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C77"/>
                </a:solidFill>
                <a:latin typeface="Museo Sans 500" charset="0"/>
                <a:ea typeface="Museo Sans 500" charset="0"/>
                <a:cs typeface="Museo Sans 500" charset="0"/>
              </a:rPr>
              <a:t>Benchmark analysis </a:t>
            </a:r>
            <a:r>
              <a:rPr lang="en-US" sz="2000" dirty="0" smtClean="0">
                <a:solidFill>
                  <a:srgbClr val="002C77"/>
                </a:solidFill>
                <a:latin typeface="Museo Sans 500" charset="0"/>
                <a:ea typeface="Museo Sans 500" charset="0"/>
                <a:cs typeface="Museo Sans 500" charset="0"/>
              </a:rPr>
              <a:t>is </a:t>
            </a:r>
            <a:r>
              <a:rPr lang="en-US" sz="2000" dirty="0">
                <a:solidFill>
                  <a:srgbClr val="002C77"/>
                </a:solidFill>
                <a:latin typeface="Museo Sans 500" charset="0"/>
                <a:ea typeface="Museo Sans 500" charset="0"/>
                <a:cs typeface="Museo Sans 500" charset="0"/>
              </a:rPr>
              <a:t>updated annually</a:t>
            </a:r>
          </a:p>
          <a:p>
            <a:pPr marL="742950" lvl="1" indent="-342900" defTabSz="6858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002C7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C77"/>
                </a:solidFill>
                <a:latin typeface="Museo Sans 500" charset="0"/>
                <a:ea typeface="Museo Sans 500" charset="0"/>
                <a:cs typeface="Museo Sans 500" charset="0"/>
              </a:rPr>
              <a:t>Analysis of cost and utilization by types of service to include year over year results </a:t>
            </a:r>
          </a:p>
          <a:p>
            <a:pPr marL="742950" lvl="1" indent="-342900" defTabSz="6858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002C7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C77"/>
                </a:solidFill>
                <a:latin typeface="Museo Sans 500" charset="0"/>
                <a:ea typeface="Museo Sans 500" charset="0"/>
                <a:cs typeface="Museo Sans 500" charset="0"/>
              </a:rPr>
              <a:t>Benchmarking of claims by diagnosis</a:t>
            </a:r>
          </a:p>
        </p:txBody>
      </p:sp>
    </p:spTree>
    <p:extLst>
      <p:ext uri="{BB962C8B-B14F-4D97-AF65-F5344CB8AC3E}">
        <p14:creationId xmlns:p14="http://schemas.microsoft.com/office/powerpoint/2010/main" val="213979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8</a:t>
            </a:fld>
            <a:endParaRPr lang="en-P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83542" y="2798272"/>
            <a:ext cx="1554332" cy="304800"/>
          </a:xfrm>
        </p:spPr>
        <p:txBody>
          <a:bodyPr/>
          <a:lstStyle/>
          <a:p>
            <a:r>
              <a:rPr lang="en-US" sz="1400" dirty="0">
                <a:solidFill>
                  <a:srgbClr val="006D9E"/>
                </a:solidFill>
              </a:rPr>
              <a:t>Demographics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334344" y="3092678"/>
            <a:ext cx="1556184" cy="1035570"/>
          </a:xfrm>
        </p:spPr>
        <p:txBody>
          <a:bodyPr anchor="t" anchorCtr="0"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200" dirty="0">
                <a:solidFill>
                  <a:srgbClr val="002C77"/>
                </a:solidFill>
              </a:rPr>
              <a:t>Member Age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200" dirty="0">
                <a:solidFill>
                  <a:srgbClr val="002C77"/>
                </a:solidFill>
              </a:rPr>
              <a:t>Contract Size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200" dirty="0">
                <a:solidFill>
                  <a:srgbClr val="002C77"/>
                </a:solidFill>
              </a:rPr>
              <a:t>Male/Female %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2623270" y="2771243"/>
            <a:ext cx="1593121" cy="304800"/>
          </a:xfrm>
        </p:spPr>
        <p:txBody>
          <a:bodyPr/>
          <a:lstStyle/>
          <a:p>
            <a:pPr algn="l"/>
            <a:r>
              <a:rPr lang="en-US" sz="1400" dirty="0">
                <a:solidFill>
                  <a:srgbClr val="006D9E"/>
                </a:solidFill>
              </a:rPr>
              <a:t>Medical and Rx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2576401" y="3061017"/>
            <a:ext cx="1995593" cy="1248515"/>
          </a:xfrm>
        </p:spPr>
        <p:txBody>
          <a:bodyPr anchor="t" anchorCtr="0"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sk-SK" sz="1200" dirty="0">
                <a:solidFill>
                  <a:srgbClr val="002C77"/>
                </a:solidFill>
              </a:rPr>
              <a:t>Total $PMPM Costs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sk-SK" sz="1200" dirty="0">
                <a:solidFill>
                  <a:srgbClr val="002C77"/>
                </a:solidFill>
              </a:rPr>
              <a:t>Cost Sharing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sk-SK" sz="1200" dirty="0">
                <a:solidFill>
                  <a:srgbClr val="002C77"/>
                </a:solidFill>
              </a:rPr>
              <a:t>$PMPM </a:t>
            </a:r>
          </a:p>
          <a:p>
            <a:pPr marL="514350" lvl="2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1200" dirty="0">
                <a:solidFill>
                  <a:srgbClr val="002C77"/>
                </a:solidFill>
              </a:rPr>
              <a:t>Utilization/membe</a:t>
            </a:r>
            <a:r>
              <a:rPr lang="en-US" sz="1200" dirty="0">
                <a:solidFill>
                  <a:srgbClr val="002C77"/>
                </a:solidFill>
              </a:rPr>
              <a:t>r</a:t>
            </a:r>
          </a:p>
          <a:p>
            <a:pPr marL="514350" lvl="2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1200" dirty="0">
                <a:solidFill>
                  <a:srgbClr val="002C77"/>
                </a:solidFill>
              </a:rPr>
              <a:t>Cost/utilizatio</a:t>
            </a:r>
            <a:r>
              <a:rPr lang="en-US" sz="1200" dirty="0">
                <a:solidFill>
                  <a:srgbClr val="002C77"/>
                </a:solidFill>
              </a:rPr>
              <a:t>n</a:t>
            </a:r>
            <a:endParaRPr lang="sk-SK" sz="1200" dirty="0">
              <a:solidFill>
                <a:srgbClr val="002C77"/>
              </a:solidFill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sk-SK" sz="1200" dirty="0">
              <a:solidFill>
                <a:schemeClr val="accent2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9"/>
          </p:nvPr>
        </p:nvSpPr>
        <p:spPr>
          <a:xfrm>
            <a:off x="5358883" y="2773887"/>
            <a:ext cx="982080" cy="289774"/>
          </a:xfrm>
        </p:spPr>
        <p:txBody>
          <a:bodyPr/>
          <a:lstStyle/>
          <a:p>
            <a:pPr algn="l"/>
            <a:r>
              <a:rPr lang="en-US" sz="1400" dirty="0">
                <a:solidFill>
                  <a:srgbClr val="006D9E"/>
                </a:solidFill>
              </a:rPr>
              <a:t>Services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0"/>
          </p:nvPr>
        </p:nvSpPr>
        <p:spPr>
          <a:xfrm>
            <a:off x="5142288" y="3050343"/>
            <a:ext cx="1650254" cy="1035570"/>
          </a:xfrm>
        </p:spPr>
        <p:txBody>
          <a:bodyPr anchor="t" anchorCtr="0"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sk-SK" sz="1200" dirty="0">
                <a:solidFill>
                  <a:srgbClr val="002C77"/>
                </a:solidFill>
              </a:rPr>
              <a:t>Inpatient</a:t>
            </a:r>
            <a:r>
              <a:rPr lang="en-US" sz="1200" dirty="0">
                <a:solidFill>
                  <a:srgbClr val="002C77"/>
                </a:solidFill>
              </a:rPr>
              <a:t> </a:t>
            </a:r>
            <a:endParaRPr lang="sk-SK" sz="1200" dirty="0">
              <a:solidFill>
                <a:srgbClr val="002C77"/>
              </a:solidFill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sk-SK" sz="1200" dirty="0">
                <a:solidFill>
                  <a:srgbClr val="002C77"/>
                </a:solidFill>
              </a:rPr>
              <a:t>Outpatient</a:t>
            </a:r>
            <a:r>
              <a:rPr lang="en-US" sz="1200" dirty="0">
                <a:solidFill>
                  <a:srgbClr val="002C77"/>
                </a:solidFill>
              </a:rPr>
              <a:t> </a:t>
            </a:r>
            <a:endParaRPr lang="sk-SK" sz="1200" dirty="0">
              <a:solidFill>
                <a:srgbClr val="002C77"/>
              </a:solidFill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sk-SK" sz="1200" dirty="0">
                <a:solidFill>
                  <a:srgbClr val="002C77"/>
                </a:solidFill>
              </a:rPr>
              <a:t>Physician Services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sk-SK" sz="1200" dirty="0">
                <a:solidFill>
                  <a:srgbClr val="002C77"/>
                </a:solidFill>
              </a:rPr>
              <a:t>Ancillary Services</a:t>
            </a:r>
          </a:p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3"/>
          </p:nvPr>
        </p:nvSpPr>
        <p:spPr>
          <a:xfrm>
            <a:off x="6767622" y="2769165"/>
            <a:ext cx="1554332" cy="304800"/>
          </a:xfrm>
        </p:spPr>
        <p:txBody>
          <a:bodyPr/>
          <a:lstStyle/>
          <a:p>
            <a:r>
              <a:rPr lang="en-US" sz="1400" dirty="0">
                <a:solidFill>
                  <a:srgbClr val="006D9E"/>
                </a:solidFill>
              </a:rPr>
              <a:t>Cost Analysis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4"/>
          </p:nvPr>
        </p:nvSpPr>
        <p:spPr>
          <a:xfrm>
            <a:off x="6761371" y="3047421"/>
            <a:ext cx="2035482" cy="1373327"/>
          </a:xfrm>
        </p:spPr>
        <p:txBody>
          <a:bodyPr anchor="t" anchorCtr="0"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pl-PL" sz="1200" dirty="0">
                <a:solidFill>
                  <a:srgbClr val="002C77"/>
                </a:solidFill>
              </a:rPr>
              <a:t>$PMPM:  </a:t>
            </a:r>
          </a:p>
          <a:p>
            <a:pPr marL="352425"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1200" dirty="0">
                <a:solidFill>
                  <a:srgbClr val="002C77"/>
                </a:solidFill>
              </a:rPr>
              <a:t>Top</a:t>
            </a:r>
            <a:r>
              <a:rPr lang="en-US" sz="1200" dirty="0">
                <a:solidFill>
                  <a:srgbClr val="002C77"/>
                </a:solidFill>
              </a:rPr>
              <a:t> </a:t>
            </a:r>
            <a:r>
              <a:rPr lang="pl-PL" sz="1200" dirty="0">
                <a:solidFill>
                  <a:srgbClr val="002C77"/>
                </a:solidFill>
              </a:rPr>
              <a:t>Diseases </a:t>
            </a:r>
            <a:endParaRPr lang="en-US" sz="1200" dirty="0">
              <a:solidFill>
                <a:srgbClr val="002C77"/>
              </a:solidFill>
            </a:endParaRPr>
          </a:p>
          <a:p>
            <a:pPr marL="352425"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1200" dirty="0">
                <a:solidFill>
                  <a:srgbClr val="002C77"/>
                </a:solidFill>
              </a:rPr>
              <a:t>Clinical</a:t>
            </a:r>
            <a:r>
              <a:rPr lang="en-US" sz="1200" dirty="0">
                <a:solidFill>
                  <a:srgbClr val="002C77"/>
                </a:solidFill>
              </a:rPr>
              <a:t> </a:t>
            </a:r>
            <a:r>
              <a:rPr lang="pl-PL" sz="1200" dirty="0">
                <a:solidFill>
                  <a:srgbClr val="002C77"/>
                </a:solidFill>
              </a:rPr>
              <a:t>Condition </a:t>
            </a:r>
            <a:endParaRPr lang="en-US" sz="1200" dirty="0">
              <a:solidFill>
                <a:srgbClr val="002C77"/>
              </a:solidFill>
            </a:endParaRPr>
          </a:p>
          <a:p>
            <a:pPr marL="352425"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1200" dirty="0">
                <a:solidFill>
                  <a:srgbClr val="002C77"/>
                </a:solidFill>
              </a:rPr>
              <a:t>Top Major</a:t>
            </a:r>
            <a:r>
              <a:rPr lang="en-US" sz="1200" dirty="0">
                <a:solidFill>
                  <a:srgbClr val="002C77"/>
                </a:solidFill>
              </a:rPr>
              <a:t> </a:t>
            </a:r>
            <a:r>
              <a:rPr lang="en-US" sz="1200" dirty="0" smtClean="0">
                <a:solidFill>
                  <a:srgbClr val="002C77"/>
                </a:solidFill>
              </a:rPr>
              <a:t>Diagnostic</a:t>
            </a:r>
            <a:r>
              <a:rPr lang="pl-PL" sz="1200" dirty="0" smtClean="0">
                <a:solidFill>
                  <a:srgbClr val="002C77"/>
                </a:solidFill>
              </a:rPr>
              <a:t> </a:t>
            </a:r>
            <a:r>
              <a:rPr lang="pl-PL" sz="1200" dirty="0">
                <a:solidFill>
                  <a:srgbClr val="002C77"/>
                </a:solidFill>
              </a:rPr>
              <a:t>Categories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pl-PL" sz="1200" dirty="0">
                <a:solidFill>
                  <a:srgbClr val="002C77"/>
                </a:solidFill>
              </a:rPr>
              <a:t>Claims</a:t>
            </a:r>
            <a:r>
              <a:rPr lang="en-US" sz="1200" dirty="0">
                <a:solidFill>
                  <a:srgbClr val="002C77"/>
                </a:solidFill>
              </a:rPr>
              <a:t> </a:t>
            </a:r>
            <a:r>
              <a:rPr lang="pl-PL" sz="1200" dirty="0">
                <a:solidFill>
                  <a:srgbClr val="002C77"/>
                </a:solidFill>
              </a:rPr>
              <a:t>Distribution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pl-PL" sz="1200" dirty="0">
                <a:solidFill>
                  <a:srgbClr val="002C77"/>
                </a:solidFill>
              </a:rPr>
              <a:t>High</a:t>
            </a:r>
            <a:r>
              <a:rPr lang="en-US" sz="1200" dirty="0">
                <a:solidFill>
                  <a:srgbClr val="002C77"/>
                </a:solidFill>
              </a:rPr>
              <a:t> </a:t>
            </a:r>
            <a:r>
              <a:rPr lang="pl-PL" sz="1200" dirty="0">
                <a:solidFill>
                  <a:srgbClr val="002C77"/>
                </a:solidFill>
              </a:rPr>
              <a:t>Cost</a:t>
            </a:r>
            <a:r>
              <a:rPr lang="en-US" sz="1200" dirty="0">
                <a:solidFill>
                  <a:srgbClr val="002C77"/>
                </a:solidFill>
              </a:rPr>
              <a:t> </a:t>
            </a:r>
            <a:r>
              <a:rPr lang="pl-PL" sz="1200" dirty="0">
                <a:solidFill>
                  <a:srgbClr val="002C77"/>
                </a:solidFill>
              </a:rPr>
              <a:t>Claimants</a:t>
            </a:r>
            <a:endParaRPr lang="en-US" sz="1200" dirty="0">
              <a:solidFill>
                <a:srgbClr val="002C77"/>
              </a:solidFill>
            </a:endParaRPr>
          </a:p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987359" y="1349881"/>
            <a:ext cx="1388534" cy="1388534"/>
            <a:chOff x="2105897" y="1349881"/>
            <a:chExt cx="1388534" cy="1388534"/>
          </a:xfrm>
        </p:grpSpPr>
        <p:pic>
          <p:nvPicPr>
            <p:cNvPr id="4100" name="Picture 4" descr="Image result for medical symbol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1" y="1558511"/>
              <a:ext cx="875925" cy="1037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2105897" y="1349881"/>
              <a:ext cx="1388534" cy="1388534"/>
            </a:xfrm>
            <a:prstGeom prst="ellipse">
              <a:avLst/>
            </a:prstGeom>
            <a:noFill/>
            <a:ln w="38100">
              <a:solidFill>
                <a:srgbClr val="002C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4417" y="1382709"/>
            <a:ext cx="1388534" cy="1388534"/>
            <a:chOff x="381000" y="1349881"/>
            <a:chExt cx="1388534" cy="1388534"/>
          </a:xfrm>
        </p:grpSpPr>
        <p:sp>
          <p:nvSpPr>
            <p:cNvPr id="33" name="Oval 32"/>
            <p:cNvSpPr/>
            <p:nvPr/>
          </p:nvSpPr>
          <p:spPr>
            <a:xfrm>
              <a:off x="381000" y="1349881"/>
              <a:ext cx="1388534" cy="1388534"/>
            </a:xfrm>
            <a:prstGeom prst="ellipse">
              <a:avLst/>
            </a:prstGeom>
            <a:noFill/>
            <a:ln w="38100">
              <a:solidFill>
                <a:srgbClr val="002C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51" y="1443680"/>
              <a:ext cx="1267632" cy="1267632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142288" y="1348179"/>
            <a:ext cx="1388534" cy="1388534"/>
            <a:chOff x="5472506" y="1322778"/>
            <a:chExt cx="1388534" cy="1388534"/>
          </a:xfrm>
        </p:grpSpPr>
        <p:sp>
          <p:nvSpPr>
            <p:cNvPr id="36" name="Oval 35"/>
            <p:cNvSpPr/>
            <p:nvPr/>
          </p:nvSpPr>
          <p:spPr>
            <a:xfrm>
              <a:off x="5472506" y="1322778"/>
              <a:ext cx="1388534" cy="1388534"/>
            </a:xfrm>
            <a:prstGeom prst="ellipse">
              <a:avLst/>
            </a:prstGeom>
            <a:noFill/>
            <a:ln w="38100">
              <a:solidFill>
                <a:srgbClr val="002C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876" y="1443679"/>
              <a:ext cx="768530" cy="124206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6841048" y="1349361"/>
            <a:ext cx="1388534" cy="1388534"/>
            <a:chOff x="7179733" y="1297214"/>
            <a:chExt cx="1388534" cy="1388534"/>
          </a:xfrm>
        </p:grpSpPr>
        <p:sp>
          <p:nvSpPr>
            <p:cNvPr id="16" name="Oval 15"/>
            <p:cNvSpPr/>
            <p:nvPr/>
          </p:nvSpPr>
          <p:spPr>
            <a:xfrm>
              <a:off x="7179733" y="1297214"/>
              <a:ext cx="1388534" cy="1388534"/>
            </a:xfrm>
            <a:prstGeom prst="ellipse">
              <a:avLst/>
            </a:prstGeom>
            <a:noFill/>
            <a:ln w="38100">
              <a:solidFill>
                <a:srgbClr val="002C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102" name="Picture 6" descr="Image result for cost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" t="-317" r="20785" b="317"/>
            <a:stretch/>
          </p:blipFill>
          <p:spPr bwMode="auto">
            <a:xfrm>
              <a:off x="7463810" y="1468661"/>
              <a:ext cx="833524" cy="1043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3488256" y="1345096"/>
            <a:ext cx="1388534" cy="1388534"/>
            <a:chOff x="3784601" y="1336629"/>
            <a:chExt cx="1388534" cy="1388534"/>
          </a:xfrm>
        </p:grpSpPr>
        <p:sp>
          <p:nvSpPr>
            <p:cNvPr id="44" name="Oval 43"/>
            <p:cNvSpPr/>
            <p:nvPr/>
          </p:nvSpPr>
          <p:spPr>
            <a:xfrm>
              <a:off x="3784601" y="1336629"/>
              <a:ext cx="1388534" cy="1388534"/>
            </a:xfrm>
            <a:prstGeom prst="ellipse">
              <a:avLst/>
            </a:prstGeom>
            <a:noFill/>
            <a:ln w="38100">
              <a:solidFill>
                <a:srgbClr val="002C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270" y="1503874"/>
              <a:ext cx="1032932" cy="1032932"/>
            </a:xfrm>
            <a:prstGeom prst="rect">
              <a:avLst/>
            </a:prstGeom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21355" y="166457"/>
            <a:ext cx="2730309" cy="82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bg1"/>
                </a:solidFill>
                <a:latin typeface="Museo 700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smtClean="0">
                <a:latin typeface="Museo 500"/>
              </a:rPr>
              <a:t>Data, Data, and </a:t>
            </a:r>
            <a:br>
              <a:rPr lang="en-US" sz="1800" dirty="0" smtClean="0">
                <a:latin typeface="Museo 500"/>
              </a:rPr>
            </a:br>
            <a:r>
              <a:rPr lang="en-US" sz="1800" dirty="0" smtClean="0">
                <a:latin typeface="Museo 500"/>
              </a:rPr>
              <a:t>More Data </a:t>
            </a:r>
            <a:endParaRPr lang="en-US" sz="1800" i="1" dirty="0">
              <a:latin typeface="Museo 500"/>
            </a:endParaRPr>
          </a:p>
        </p:txBody>
      </p:sp>
    </p:spTree>
    <p:extLst>
      <p:ext uri="{BB962C8B-B14F-4D97-AF65-F5344CB8AC3E}">
        <p14:creationId xmlns:p14="http://schemas.microsoft.com/office/powerpoint/2010/main" val="17055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  <p:bldP spid="19" grpId="0" build="p"/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91" y="118911"/>
            <a:ext cx="2704909" cy="94789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Percent of Employers Offering </a:t>
            </a:r>
            <a:r>
              <a:rPr lang="en-US" sz="1800" dirty="0" smtClean="0"/>
              <a:t>Each </a:t>
            </a:r>
            <a:r>
              <a:rPr lang="en-US" sz="1800" dirty="0"/>
              <a:t>Type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of </a:t>
            </a:r>
            <a:r>
              <a:rPr lang="en-US" sz="1800" dirty="0"/>
              <a:t>Medical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114-9BC1-49E2-8F2D-EC32EE6CDE84}" type="slidenum">
              <a:rPr lang="en-PH" smtClean="0"/>
              <a:pPr/>
              <a:t>9</a:t>
            </a:fld>
            <a:endParaRPr lang="en-P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42" y="1311721"/>
            <a:ext cx="5460999" cy="322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6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dHealth">
      <a:dk1>
        <a:srgbClr val="676767"/>
      </a:dk1>
      <a:lt1>
        <a:srgbClr val="FFFFFF"/>
      </a:lt1>
      <a:dk2>
        <a:srgbClr val="00A651"/>
      </a:dk2>
      <a:lt2>
        <a:srgbClr val="FFFFFF"/>
      </a:lt2>
      <a:accent1>
        <a:srgbClr val="00A651"/>
      </a:accent1>
      <a:accent2>
        <a:srgbClr val="015C77"/>
      </a:accent2>
      <a:accent3>
        <a:srgbClr val="8DC63F"/>
      </a:accent3>
      <a:accent4>
        <a:srgbClr val="008BC0"/>
      </a:accent4>
      <a:accent5>
        <a:srgbClr val="39B54A"/>
      </a:accent5>
      <a:accent6>
        <a:srgbClr val="70AD47"/>
      </a:accent6>
      <a:hlink>
        <a:srgbClr val="015C77"/>
      </a:hlink>
      <a:folHlink>
        <a:srgbClr val="00A651"/>
      </a:folHlink>
    </a:clrScheme>
    <a:fontScheme name="EdHealth">
      <a:majorFont>
        <a:latin typeface="Museo 300"/>
        <a:ea typeface=""/>
        <a:cs typeface=""/>
      </a:majorFont>
      <a:minorFont>
        <a:latin typeface="Museo 300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dHEALTH Powerpoint Template" id="{060FF5D8-291B-0141-9EC6-19D0C74DBF1F}" vid="{8A816463-E3E6-C849-808B-04A2014F40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edHEALTH Powerpoint Template</Template>
  <TotalTime>11191</TotalTime>
  <Words>725</Words>
  <Application>Microsoft Office PowerPoint</Application>
  <PresentationFormat>On-screen Show (16:9)</PresentationFormat>
  <Paragraphs>168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CCIC 2018 Member Forum   Using Data to Reduce Costs and Improve Health</vt:lpstr>
      <vt:lpstr>PowerPoint Presentation</vt:lpstr>
      <vt:lpstr>Goals and Objectives of Session</vt:lpstr>
      <vt:lpstr>Who Are We?</vt:lpstr>
      <vt:lpstr>Overview</vt:lpstr>
      <vt:lpstr>Who is Marsh &amp; McLennan  Agency?</vt:lpstr>
      <vt:lpstr>Data, Data, and  More Data </vt:lpstr>
      <vt:lpstr>PowerPoint Presentation</vt:lpstr>
      <vt:lpstr>Percent of Employers Offering Each Type  of Medical Plan</vt:lpstr>
      <vt:lpstr>Medical Plan  Enrollment Trends</vt:lpstr>
      <vt:lpstr>Expect to offer an account-based CDHP in next three years</vt:lpstr>
      <vt:lpstr>Medical Services  Trends</vt:lpstr>
      <vt:lpstr>Annual Change in Cost per Employee for Prescription Drug Benefit</vt:lpstr>
      <vt:lpstr>Rx Trends</vt:lpstr>
      <vt:lpstr>Disease Trends – Ranked Average PMPM Cost</vt:lpstr>
      <vt:lpstr>Data Analytics and  Informatics in Action Proactively Impacting Plan Performance </vt:lpstr>
      <vt:lpstr>Our Members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Hassett - EdHealth</dc:creator>
  <cp:lastModifiedBy>Cunnick, Joan</cp:lastModifiedBy>
  <cp:revision>160</cp:revision>
  <dcterms:created xsi:type="dcterms:W3CDTF">2016-06-16T15:23:35Z</dcterms:created>
  <dcterms:modified xsi:type="dcterms:W3CDTF">2018-06-14T15:14:34Z</dcterms:modified>
</cp:coreProperties>
</file>